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6" r:id="rId5"/>
    <p:sldId id="287" r:id="rId6"/>
    <p:sldId id="288" r:id="rId7"/>
    <p:sldId id="289" r:id="rId8"/>
    <p:sldId id="290" r:id="rId9"/>
    <p:sldId id="291" r:id="rId10"/>
    <p:sldId id="292" r:id="rId11"/>
    <p:sldId id="293" r:id="rId12"/>
    <p:sldId id="262" r:id="rId13"/>
    <p:sldId id="263" r:id="rId14"/>
    <p:sldId id="264" r:id="rId15"/>
    <p:sldId id="294" r:id="rId16"/>
    <p:sldId id="265" r:id="rId17"/>
    <p:sldId id="266" r:id="rId18"/>
    <p:sldId id="267" r:id="rId19"/>
    <p:sldId id="268" r:id="rId20"/>
    <p:sldId id="269" r:id="rId21"/>
    <p:sldId id="270" r:id="rId22"/>
    <p:sldId id="271" r:id="rId23"/>
    <p:sldId id="272" r:id="rId24"/>
    <p:sldId id="273" r:id="rId25"/>
    <p:sldId id="274" r:id="rId26"/>
    <p:sldId id="275" r:id="rId27"/>
    <p:sldId id="277" r:id="rId28"/>
    <p:sldId id="278" r:id="rId29"/>
    <p:sldId id="279" r:id="rId30"/>
    <p:sldId id="280" r:id="rId31"/>
    <p:sldId id="281" r:id="rId32"/>
    <p:sldId id="282" r:id="rId33"/>
    <p:sldId id="283" r:id="rId34"/>
    <p:sldId id="284" r:id="rId35"/>
    <p:sldId id="285" r:id="rId36"/>
    <p:sldId id="26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76" d="100"/>
          <a:sy n="76" d="100"/>
        </p:scale>
        <p:origin x="54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EAD908F-1495-44F7-9420-CEEBB3FCF709}"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2358114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AD908F-1495-44F7-9420-CEEBB3FCF709}"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522952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AD908F-1495-44F7-9420-CEEBB3FCF709}"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2100314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AD908F-1495-44F7-9420-CEEBB3FCF709}"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150131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AD908F-1495-44F7-9420-CEEBB3FCF709}" type="datetimeFigureOut">
              <a:rPr lang="en-US" smtClean="0"/>
              <a:t>9/27/2018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3350859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EAD908F-1495-44F7-9420-CEEBB3FCF709}" type="datetimeFigureOut">
              <a:rPr lang="en-US" smtClean="0"/>
              <a:t>9/27/2018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3682120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AD908F-1495-44F7-9420-CEEBB3FCF709}" type="datetimeFigureOut">
              <a:rPr lang="en-US" smtClean="0"/>
              <a:t>9/27/2018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3572247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AD908F-1495-44F7-9420-CEEBB3FCF709}" type="datetimeFigureOut">
              <a:rPr lang="en-US" smtClean="0"/>
              <a:t>9/27/2018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2378854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AD908F-1495-44F7-9420-CEEBB3FCF709}" type="datetimeFigureOut">
              <a:rPr lang="en-US" smtClean="0"/>
              <a:t>9/27/2018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751229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AD908F-1495-44F7-9420-CEEBB3FCF709}" type="datetimeFigureOut">
              <a:rPr lang="en-US" smtClean="0"/>
              <a:t>9/27/2018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181931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AD908F-1495-44F7-9420-CEEBB3FCF709}" type="datetimeFigureOut">
              <a:rPr lang="en-US" smtClean="0"/>
              <a:t>9/27/2018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C4AE59-B275-40A2-A2E0-E36AC4A426CD}" type="slidenum">
              <a:rPr lang="en-US" smtClean="0"/>
              <a:t>‹#›</a:t>
            </a:fld>
            <a:endParaRPr lang="en-US"/>
          </a:p>
        </p:txBody>
      </p:sp>
    </p:spTree>
    <p:extLst>
      <p:ext uri="{BB962C8B-B14F-4D97-AF65-F5344CB8AC3E}">
        <p14:creationId xmlns:p14="http://schemas.microsoft.com/office/powerpoint/2010/main" val="561776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AD908F-1495-44F7-9420-CEEBB3FCF709}" type="datetimeFigureOut">
              <a:rPr lang="en-US" smtClean="0"/>
              <a:t>9/27/2018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C4AE59-B275-40A2-A2E0-E36AC4A426CD}" type="slidenum">
              <a:rPr lang="en-US" smtClean="0"/>
              <a:t>‹#›</a:t>
            </a:fld>
            <a:endParaRPr lang="en-US"/>
          </a:p>
        </p:txBody>
      </p:sp>
    </p:spTree>
    <p:extLst>
      <p:ext uri="{BB962C8B-B14F-4D97-AF65-F5344CB8AC3E}">
        <p14:creationId xmlns:p14="http://schemas.microsoft.com/office/powerpoint/2010/main" val="30818640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Chương</a:t>
            </a:r>
            <a:r>
              <a:rPr lang="en-US" dirty="0" smtClean="0"/>
              <a:t> </a:t>
            </a:r>
            <a:r>
              <a:rPr lang="en-US" dirty="0" smtClean="0"/>
              <a:t>2</a:t>
            </a:r>
            <a:endParaRPr lang="en-US" dirty="0"/>
          </a:p>
        </p:txBody>
      </p:sp>
      <p:sp>
        <p:nvSpPr>
          <p:cNvPr id="3" name="Subtitle 2"/>
          <p:cNvSpPr>
            <a:spLocks noGrp="1"/>
          </p:cNvSpPr>
          <p:nvPr>
            <p:ph type="subTitle" idx="1"/>
          </p:nvPr>
        </p:nvSpPr>
        <p:spPr/>
        <p:txBody>
          <a:bodyPr/>
          <a:lstStyle/>
          <a:p>
            <a:r>
              <a:rPr lang="en-US" dirty="0" smtClean="0"/>
              <a:t>THIẾT KẾ GIAO DIỆN ĐỒ HỌA TRONG JAVA</a:t>
            </a:r>
            <a:endParaRPr lang="en-US" dirty="0"/>
          </a:p>
        </p:txBody>
      </p:sp>
    </p:spTree>
    <p:extLst>
      <p:ext uri="{BB962C8B-B14F-4D97-AF65-F5344CB8AC3E}">
        <p14:creationId xmlns:p14="http://schemas.microsoft.com/office/powerpoint/2010/main" val="38253964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Ví</a:t>
            </a:r>
            <a:r>
              <a:rPr lang="en-US" dirty="0"/>
              <a:t> </a:t>
            </a:r>
            <a:r>
              <a:rPr lang="en-US" dirty="0" err="1"/>
              <a:t>dụ</a:t>
            </a:r>
            <a:r>
              <a:rPr lang="en-US" dirty="0"/>
              <a:t> </a:t>
            </a:r>
            <a:r>
              <a:rPr lang="en-US" dirty="0" err="1"/>
              <a:t>về</a:t>
            </a:r>
            <a:r>
              <a:rPr lang="en-US" dirty="0"/>
              <a:t> Swing </a:t>
            </a:r>
            <a:r>
              <a:rPr lang="en-US" dirty="0" err="1"/>
              <a:t>bởi</a:t>
            </a:r>
            <a:r>
              <a:rPr lang="en-US" dirty="0"/>
              <a:t> </a:t>
            </a:r>
            <a:r>
              <a:rPr lang="en-US" dirty="0" err="1"/>
              <a:t>quan</a:t>
            </a:r>
            <a:r>
              <a:rPr lang="en-US" dirty="0"/>
              <a:t> </a:t>
            </a:r>
            <a:r>
              <a:rPr lang="en-US" dirty="0" err="1"/>
              <a:t>hệ</a:t>
            </a:r>
            <a:r>
              <a:rPr lang="en-US" dirty="0"/>
              <a:t> </a:t>
            </a:r>
            <a:r>
              <a:rPr lang="en-US" dirty="0" err="1"/>
              <a:t>kết</a:t>
            </a:r>
            <a:r>
              <a:rPr lang="en-US" dirty="0"/>
              <a:t> </a:t>
            </a:r>
            <a:r>
              <a:rPr lang="en-US" dirty="0" err="1"/>
              <a:t>hợp</a:t>
            </a:r>
            <a:r>
              <a:rPr lang="en-US" dirty="0"/>
              <a:t> </a:t>
            </a:r>
            <a:r>
              <a:rPr lang="en-US" dirty="0" err="1"/>
              <a:t>bên</a:t>
            </a:r>
            <a:r>
              <a:rPr lang="en-US" dirty="0"/>
              <a:t> </a:t>
            </a:r>
            <a:r>
              <a:rPr lang="en-US" dirty="0" err="1"/>
              <a:t>trong</a:t>
            </a:r>
            <a:r>
              <a:rPr lang="en-US" dirty="0"/>
              <a:t> Constructor</a:t>
            </a:r>
            <a:br>
              <a:rPr lang="en-US" dirty="0"/>
            </a:br>
            <a:endParaRPr lang="en-US" dirty="0"/>
          </a:p>
        </p:txBody>
      </p:sp>
      <p:sp>
        <p:nvSpPr>
          <p:cNvPr id="3" name="Content Placeholder 2"/>
          <p:cNvSpPr>
            <a:spLocks noGrp="1"/>
          </p:cNvSpPr>
          <p:nvPr>
            <p:ph idx="1"/>
          </p:nvPr>
        </p:nvSpPr>
        <p:spPr>
          <a:xfrm>
            <a:off x="838200" y="1381125"/>
            <a:ext cx="10515600" cy="968375"/>
          </a:xfrm>
        </p:spPr>
        <p:txBody>
          <a:bodyPr/>
          <a:lstStyle/>
          <a:p>
            <a:r>
              <a:rPr lang="vi-VN" dirty="0"/>
              <a:t>Chúng ta có thể viết tất cả code để tạo JFrame, JButton và lời gọi phương thức bên trong Java Constructor.</a:t>
            </a:r>
            <a:endParaRPr lang="en-US" dirty="0"/>
          </a:p>
        </p:txBody>
      </p:sp>
      <p:pic>
        <p:nvPicPr>
          <p:cNvPr id="4" name="Picture 3"/>
          <p:cNvPicPr>
            <a:picLocks noChangeAspect="1"/>
          </p:cNvPicPr>
          <p:nvPr/>
        </p:nvPicPr>
        <p:blipFill>
          <a:blip r:embed="rId2"/>
          <a:stretch>
            <a:fillRect/>
          </a:stretch>
        </p:blipFill>
        <p:spPr>
          <a:xfrm>
            <a:off x="400050" y="2349500"/>
            <a:ext cx="5035550" cy="4254500"/>
          </a:xfrm>
          <a:prstGeom prst="rect">
            <a:avLst/>
          </a:prstGeom>
        </p:spPr>
      </p:pic>
      <p:sp>
        <p:nvSpPr>
          <p:cNvPr id="5" name="Rectangle 4"/>
          <p:cNvSpPr/>
          <p:nvPr/>
        </p:nvSpPr>
        <p:spPr>
          <a:xfrm>
            <a:off x="5549900" y="2442170"/>
            <a:ext cx="6096000" cy="923330"/>
          </a:xfrm>
          <a:prstGeom prst="rect">
            <a:avLst/>
          </a:prstGeom>
        </p:spPr>
        <p:txBody>
          <a:bodyPr>
            <a:spAutoFit/>
          </a:bodyPr>
          <a:lstStyle/>
          <a:p>
            <a:r>
              <a:rPr lang="vi-VN" dirty="0">
                <a:solidFill>
                  <a:srgbClr val="000000"/>
                </a:solidFill>
                <a:latin typeface="Open Sans"/>
              </a:rPr>
              <a:t>Phương thức </a:t>
            </a:r>
            <a:r>
              <a:rPr lang="vi-VN" b="1" dirty="0">
                <a:solidFill>
                  <a:srgbClr val="000000"/>
                </a:solidFill>
                <a:latin typeface="Open Sans"/>
              </a:rPr>
              <a:t>setBounds(int xaxis, int yaxis, int width, int height)</a:t>
            </a:r>
            <a:r>
              <a:rPr lang="vi-VN" dirty="0">
                <a:solidFill>
                  <a:srgbClr val="000000"/>
                </a:solidFill>
                <a:latin typeface="Open Sans"/>
              </a:rPr>
              <a:t> được sử dụng trong ví dụ trên để thiết lập vị trí của button.</a:t>
            </a:r>
            <a:endParaRPr lang="en-US" dirty="0"/>
          </a:p>
        </p:txBody>
      </p:sp>
    </p:spTree>
    <p:extLst>
      <p:ext uri="{BB962C8B-B14F-4D97-AF65-F5344CB8AC3E}">
        <p14:creationId xmlns:p14="http://schemas.microsoft.com/office/powerpoint/2010/main" val="239093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0875"/>
          </a:xfrm>
        </p:spPr>
        <p:txBody>
          <a:bodyPr>
            <a:normAutofit fontScale="90000"/>
          </a:bodyPr>
          <a:lstStyle/>
          <a:p>
            <a:r>
              <a:rPr lang="en-US" dirty="0" err="1"/>
              <a:t>Ví</a:t>
            </a:r>
            <a:r>
              <a:rPr lang="en-US" dirty="0"/>
              <a:t> </a:t>
            </a:r>
            <a:r>
              <a:rPr lang="en-US" dirty="0" err="1"/>
              <a:t>dụ</a:t>
            </a:r>
            <a:r>
              <a:rPr lang="en-US" dirty="0"/>
              <a:t> </a:t>
            </a:r>
            <a:r>
              <a:rPr lang="en-US" dirty="0" err="1"/>
              <a:t>về</a:t>
            </a:r>
            <a:r>
              <a:rPr lang="en-US" dirty="0"/>
              <a:t> Swing </a:t>
            </a:r>
            <a:r>
              <a:rPr lang="en-US" dirty="0" err="1"/>
              <a:t>bởi</a:t>
            </a:r>
            <a:r>
              <a:rPr lang="en-US" dirty="0"/>
              <a:t> </a:t>
            </a:r>
            <a:r>
              <a:rPr lang="en-US" dirty="0" err="1"/>
              <a:t>quan</a:t>
            </a:r>
            <a:r>
              <a:rPr lang="en-US" dirty="0"/>
              <a:t> </a:t>
            </a:r>
            <a:r>
              <a:rPr lang="en-US" dirty="0" err="1"/>
              <a:t>hệ</a:t>
            </a:r>
            <a:r>
              <a:rPr lang="en-US" dirty="0"/>
              <a:t> </a:t>
            </a:r>
            <a:r>
              <a:rPr lang="en-US" dirty="0" err="1"/>
              <a:t>kế</a:t>
            </a:r>
            <a:r>
              <a:rPr lang="en-US" dirty="0"/>
              <a:t> </a:t>
            </a:r>
            <a:r>
              <a:rPr lang="en-US" dirty="0" err="1"/>
              <a:t>thừa</a:t>
            </a:r>
            <a:r>
              <a:rPr lang="en-US" dirty="0"/>
              <a:t/>
            </a:r>
            <a:br>
              <a:rPr lang="en-US" dirty="0"/>
            </a:br>
            <a:endParaRPr lang="en-US" dirty="0"/>
          </a:p>
        </p:txBody>
      </p:sp>
      <p:sp>
        <p:nvSpPr>
          <p:cNvPr id="3" name="Content Placeholder 2"/>
          <p:cNvSpPr>
            <a:spLocks noGrp="1"/>
          </p:cNvSpPr>
          <p:nvPr>
            <p:ph idx="1"/>
          </p:nvPr>
        </p:nvSpPr>
        <p:spPr>
          <a:xfrm>
            <a:off x="838200" y="1016000"/>
            <a:ext cx="10515600" cy="5160963"/>
          </a:xfrm>
        </p:spPr>
        <p:txBody>
          <a:bodyPr/>
          <a:lstStyle/>
          <a:p>
            <a:r>
              <a:rPr lang="en-US" dirty="0" smtClean="0"/>
              <a:t>C</a:t>
            </a:r>
            <a:r>
              <a:rPr lang="vi-VN" dirty="0" smtClean="0"/>
              <a:t>ó </a:t>
            </a:r>
            <a:r>
              <a:rPr lang="vi-VN" dirty="0"/>
              <a:t>thể kế thừa lớp JFrame, vì thế </a:t>
            </a:r>
            <a:r>
              <a:rPr lang="vi-VN" dirty="0" smtClean="0"/>
              <a:t>không </a:t>
            </a:r>
            <a:r>
              <a:rPr lang="vi-VN" dirty="0"/>
              <a:t>cần tạo instance của lớp JFrame một cách tường minh.</a:t>
            </a:r>
            <a:endParaRPr lang="en-US" dirty="0"/>
          </a:p>
        </p:txBody>
      </p:sp>
      <p:pic>
        <p:nvPicPr>
          <p:cNvPr id="4" name="Picture 3"/>
          <p:cNvPicPr>
            <a:picLocks noChangeAspect="1"/>
          </p:cNvPicPr>
          <p:nvPr/>
        </p:nvPicPr>
        <p:blipFill>
          <a:blip r:embed="rId2"/>
          <a:stretch>
            <a:fillRect/>
          </a:stretch>
        </p:blipFill>
        <p:spPr>
          <a:xfrm>
            <a:off x="1383506" y="1966912"/>
            <a:ext cx="9424988" cy="4649788"/>
          </a:xfrm>
          <a:prstGeom prst="rect">
            <a:avLst/>
          </a:prstGeom>
        </p:spPr>
      </p:pic>
    </p:spTree>
    <p:extLst>
      <p:ext uri="{BB962C8B-B14F-4D97-AF65-F5344CB8AC3E}">
        <p14:creationId xmlns:p14="http://schemas.microsoft.com/office/powerpoint/2010/main" val="1471819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Các</a:t>
            </a:r>
            <a:r>
              <a:rPr lang="en-US" dirty="0" smtClean="0"/>
              <a:t> </a:t>
            </a:r>
            <a:r>
              <a:rPr lang="en-US" dirty="0" smtClean="0"/>
              <a:t>component </a:t>
            </a:r>
            <a:r>
              <a:rPr lang="en-US" dirty="0" err="1" smtClean="0"/>
              <a:t>cơ</a:t>
            </a:r>
            <a:r>
              <a:rPr lang="en-US" dirty="0" smtClean="0"/>
              <a:t> </a:t>
            </a:r>
            <a:r>
              <a:rPr lang="en-US" dirty="0" err="1" smtClean="0"/>
              <a:t>bản</a:t>
            </a:r>
            <a:r>
              <a:rPr lang="en-US" dirty="0" smtClean="0"/>
              <a:t> </a:t>
            </a:r>
            <a:r>
              <a:rPr lang="en-US" dirty="0" err="1" smtClean="0"/>
              <a:t>của</a:t>
            </a:r>
            <a:r>
              <a:rPr lang="en-US" dirty="0" smtClean="0"/>
              <a:t> AWT</a:t>
            </a:r>
            <a:endParaRPr lang="en-US" dirty="0"/>
          </a:p>
        </p:txBody>
      </p:sp>
      <p:sp>
        <p:nvSpPr>
          <p:cNvPr id="3" name="Content Placeholder 2"/>
          <p:cNvSpPr>
            <a:spLocks noGrp="1"/>
          </p:cNvSpPr>
          <p:nvPr>
            <p:ph idx="1"/>
          </p:nvPr>
        </p:nvSpPr>
        <p:spPr/>
        <p:txBody>
          <a:bodyPr>
            <a:normAutofit/>
          </a:bodyPr>
          <a:lstStyle/>
          <a:p>
            <a:r>
              <a:rPr lang="en-US" dirty="0" smtClean="0"/>
              <a:t>Component: </a:t>
            </a:r>
            <a:r>
              <a:rPr lang="vi-VN" dirty="0"/>
              <a:t>Component là một đối tượng có biểu diễn đồ họa được </a:t>
            </a:r>
            <a:r>
              <a:rPr lang="vi-VN" dirty="0" smtClean="0"/>
              <a:t>hiển</a:t>
            </a:r>
            <a:r>
              <a:rPr lang="en-US" dirty="0" smtClean="0"/>
              <a:t> </a:t>
            </a:r>
            <a:r>
              <a:rPr lang="vi-VN" dirty="0" smtClean="0"/>
              <a:t>thị </a:t>
            </a:r>
            <a:r>
              <a:rPr lang="vi-VN" dirty="0"/>
              <a:t>trên màn hình mà người dùng có thể tương tác được. </a:t>
            </a:r>
            <a:r>
              <a:rPr lang="vi-VN" dirty="0" smtClean="0"/>
              <a:t>Chẳng</a:t>
            </a:r>
            <a:r>
              <a:rPr lang="en-US" dirty="0" smtClean="0"/>
              <a:t> </a:t>
            </a:r>
            <a:r>
              <a:rPr lang="vi-VN" dirty="0"/>
              <a:t>hạn như những nút nhấn (button), những checkbox, </a:t>
            </a:r>
            <a:r>
              <a:rPr lang="vi-VN" dirty="0" smtClean="0"/>
              <a:t>những</a:t>
            </a:r>
            <a:r>
              <a:rPr lang="en-US" dirty="0" smtClean="0"/>
              <a:t> </a:t>
            </a:r>
            <a:r>
              <a:rPr lang="vi-VN" dirty="0" smtClean="0"/>
              <a:t>scrollbar</a:t>
            </a:r>
            <a:r>
              <a:rPr lang="vi-VN" dirty="0"/>
              <a:t>,… Lớp </a:t>
            </a:r>
            <a:r>
              <a:rPr lang="vi-VN" b="1" dirty="0"/>
              <a:t>Component </a:t>
            </a:r>
            <a:r>
              <a:rPr lang="vi-VN" dirty="0"/>
              <a:t>là một lớp trừu tượng.</a:t>
            </a:r>
          </a:p>
          <a:p>
            <a:r>
              <a:rPr lang="en-US" dirty="0" smtClean="0"/>
              <a:t>Container: </a:t>
            </a:r>
            <a:r>
              <a:rPr lang="vi-VN" dirty="0"/>
              <a:t>Container là đối tượng vật chứa hay những đối </a:t>
            </a:r>
            <a:r>
              <a:rPr lang="vi-VN" dirty="0" smtClean="0"/>
              <a:t>tượng </a:t>
            </a:r>
            <a:r>
              <a:rPr lang="vi-VN" dirty="0"/>
              <a:t>có </a:t>
            </a:r>
            <a:r>
              <a:rPr lang="vi-VN" dirty="0" smtClean="0"/>
              <a:t>khả</a:t>
            </a:r>
            <a:r>
              <a:rPr lang="en-US" dirty="0" smtClean="0"/>
              <a:t> </a:t>
            </a:r>
            <a:r>
              <a:rPr lang="vi-VN" dirty="0" smtClean="0"/>
              <a:t>năng </a:t>
            </a:r>
            <a:r>
              <a:rPr lang="vi-VN" dirty="0"/>
              <a:t>quản lý và nhóm các đối tượng khác lại. Những đối </a:t>
            </a:r>
            <a:r>
              <a:rPr lang="vi-VN" dirty="0" smtClean="0"/>
              <a:t>tượng</a:t>
            </a:r>
            <a:r>
              <a:rPr lang="en-US" dirty="0" smtClean="0"/>
              <a:t> </a:t>
            </a:r>
            <a:r>
              <a:rPr lang="vi-VN" dirty="0" smtClean="0"/>
              <a:t>con </a:t>
            </a:r>
            <a:r>
              <a:rPr lang="vi-VN" dirty="0"/>
              <a:t>thuộc thành phần awt như: button, checkbox, radio button</a:t>
            </a:r>
            <a:r>
              <a:rPr lang="vi-VN" dirty="0" smtClean="0"/>
              <a:t>,</a:t>
            </a:r>
            <a:r>
              <a:rPr lang="en-US" dirty="0" smtClean="0"/>
              <a:t> </a:t>
            </a:r>
            <a:r>
              <a:rPr lang="vi-VN" dirty="0" smtClean="0"/>
              <a:t>scrollbar</a:t>
            </a:r>
            <a:r>
              <a:rPr lang="vi-VN" dirty="0"/>
              <a:t>, list,… chỉ sử dụng được khi ta đưa nó vào </a:t>
            </a:r>
            <a:r>
              <a:rPr lang="vi-VN" dirty="0" smtClean="0"/>
              <a:t>khung</a:t>
            </a:r>
            <a:r>
              <a:rPr lang="en-US" dirty="0" smtClean="0"/>
              <a:t> </a:t>
            </a:r>
            <a:r>
              <a:rPr lang="en-US" dirty="0" err="1" smtClean="0"/>
              <a:t>chứa</a:t>
            </a:r>
            <a:r>
              <a:rPr lang="en-US" dirty="0" smtClean="0"/>
              <a:t> </a:t>
            </a:r>
            <a:r>
              <a:rPr lang="en-US" dirty="0"/>
              <a:t>(container</a:t>
            </a:r>
            <a:r>
              <a:rPr lang="en-US" dirty="0" smtClean="0"/>
              <a:t>).</a:t>
            </a:r>
          </a:p>
          <a:p>
            <a:endParaRPr lang="en-US" dirty="0" smtClean="0"/>
          </a:p>
          <a:p>
            <a:endParaRPr lang="en-US" dirty="0"/>
          </a:p>
        </p:txBody>
      </p:sp>
      <p:pic>
        <p:nvPicPr>
          <p:cNvPr id="4" name="Picture 3"/>
          <p:cNvPicPr>
            <a:picLocks noChangeAspect="1"/>
          </p:cNvPicPr>
          <p:nvPr/>
        </p:nvPicPr>
        <p:blipFill>
          <a:blip r:embed="rId2"/>
          <a:stretch>
            <a:fillRect/>
          </a:stretch>
        </p:blipFill>
        <p:spPr>
          <a:xfrm>
            <a:off x="6894195" y="3382169"/>
            <a:ext cx="3181350" cy="619125"/>
          </a:xfrm>
          <a:prstGeom prst="rect">
            <a:avLst/>
          </a:prstGeom>
        </p:spPr>
      </p:pic>
    </p:spTree>
    <p:extLst>
      <p:ext uri="{BB962C8B-B14F-4D97-AF65-F5344CB8AC3E}">
        <p14:creationId xmlns:p14="http://schemas.microsoft.com/office/powerpoint/2010/main" val="3317049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đối</a:t>
            </a:r>
            <a:r>
              <a:rPr lang="en-US" dirty="0" smtClean="0"/>
              <a:t> </a:t>
            </a:r>
            <a:r>
              <a:rPr lang="en-US" dirty="0" err="1" smtClean="0"/>
              <a:t>tượng</a:t>
            </a:r>
            <a:r>
              <a:rPr lang="en-US" dirty="0" smtClean="0"/>
              <a:t> container </a:t>
            </a:r>
            <a:r>
              <a:rPr lang="en-US" dirty="0" err="1" smtClean="0"/>
              <a:t>trong</a:t>
            </a:r>
            <a:r>
              <a:rPr lang="en-US" dirty="0" smtClean="0"/>
              <a:t> java</a:t>
            </a:r>
            <a:endParaRPr lang="en-US" dirty="0"/>
          </a:p>
        </p:txBody>
      </p:sp>
      <p:sp>
        <p:nvSpPr>
          <p:cNvPr id="3" name="Content Placeholder 2"/>
          <p:cNvSpPr>
            <a:spLocks noGrp="1"/>
          </p:cNvSpPr>
          <p:nvPr>
            <p:ph idx="1"/>
          </p:nvPr>
        </p:nvSpPr>
        <p:spPr>
          <a:xfrm>
            <a:off x="300990" y="1437005"/>
            <a:ext cx="5093970" cy="2083436"/>
          </a:xfrm>
        </p:spPr>
        <p:txBody>
          <a:bodyPr/>
          <a:lstStyle/>
          <a:p>
            <a:r>
              <a:rPr lang="vi-VN" sz="1800" b="1" dirty="0" smtClean="0"/>
              <a:t>Panel</a:t>
            </a:r>
            <a:r>
              <a:rPr lang="vi-VN" sz="1800" dirty="0" smtClean="0"/>
              <a:t>: Đối tượng khung chứa đơn giản nhất, dùng để</a:t>
            </a:r>
            <a:r>
              <a:rPr lang="en-US" sz="1800" dirty="0" smtClean="0"/>
              <a:t> </a:t>
            </a:r>
            <a:r>
              <a:rPr lang="vi-VN" sz="1800" dirty="0" smtClean="0"/>
              <a:t>nhóm các đối tượng, thành phần con lại. Một Panel có</a:t>
            </a:r>
            <a:r>
              <a:rPr lang="en-US" sz="1800" dirty="0" smtClean="0"/>
              <a:t> </a:t>
            </a:r>
            <a:r>
              <a:rPr lang="en-US" sz="1800" dirty="0" err="1" smtClean="0"/>
              <a:t>thể</a:t>
            </a:r>
            <a:r>
              <a:rPr lang="en-US" sz="1800" dirty="0" smtClean="0"/>
              <a:t> </a:t>
            </a:r>
            <a:r>
              <a:rPr lang="en-US" sz="1800" dirty="0" err="1" smtClean="0"/>
              <a:t>chứa</a:t>
            </a:r>
            <a:r>
              <a:rPr lang="en-US" sz="1800" dirty="0" smtClean="0"/>
              <a:t> </a:t>
            </a:r>
            <a:r>
              <a:rPr lang="en-US" sz="1800" dirty="0" err="1" smtClean="0"/>
              <a:t>bên</a:t>
            </a:r>
            <a:r>
              <a:rPr lang="en-US" sz="1800" dirty="0" smtClean="0"/>
              <a:t> </a:t>
            </a:r>
            <a:r>
              <a:rPr lang="en-US" sz="1800" dirty="0" err="1" smtClean="0"/>
              <a:t>trong</a:t>
            </a:r>
            <a:r>
              <a:rPr lang="en-US" sz="1800" dirty="0" smtClean="0"/>
              <a:t> </a:t>
            </a:r>
            <a:r>
              <a:rPr lang="en-US" sz="1800" dirty="0" err="1" smtClean="0"/>
              <a:t>một</a:t>
            </a:r>
            <a:r>
              <a:rPr lang="en-US" sz="1800" dirty="0" smtClean="0"/>
              <a:t> Panel </a:t>
            </a:r>
            <a:r>
              <a:rPr lang="en-US" sz="1800" dirty="0" err="1" smtClean="0"/>
              <a:t>khác</a:t>
            </a:r>
            <a:r>
              <a:rPr lang="en-US" dirty="0" smtClean="0"/>
              <a:t>.</a:t>
            </a:r>
          </a:p>
          <a:p>
            <a:pPr marL="0" indent="0">
              <a:buNone/>
            </a:pPr>
            <a:endParaRPr lang="en-US" dirty="0"/>
          </a:p>
        </p:txBody>
      </p:sp>
      <p:pic>
        <p:nvPicPr>
          <p:cNvPr id="4" name="Picture 3"/>
          <p:cNvPicPr>
            <a:picLocks noChangeAspect="1"/>
          </p:cNvPicPr>
          <p:nvPr/>
        </p:nvPicPr>
        <p:blipFill>
          <a:blip r:embed="rId2"/>
          <a:stretch>
            <a:fillRect/>
          </a:stretch>
        </p:blipFill>
        <p:spPr>
          <a:xfrm>
            <a:off x="1072515" y="2352991"/>
            <a:ext cx="2800350" cy="1085850"/>
          </a:xfrm>
          <a:prstGeom prst="rect">
            <a:avLst/>
          </a:prstGeom>
        </p:spPr>
      </p:pic>
      <p:sp>
        <p:nvSpPr>
          <p:cNvPr id="5" name="TextBox 4"/>
          <p:cNvSpPr txBox="1"/>
          <p:nvPr/>
        </p:nvSpPr>
        <p:spPr>
          <a:xfrm>
            <a:off x="5657850" y="1347788"/>
            <a:ext cx="2994660" cy="2862322"/>
          </a:xfrm>
          <a:prstGeom prst="rect">
            <a:avLst/>
          </a:prstGeom>
          <a:noFill/>
        </p:spPr>
        <p:txBody>
          <a:bodyPr wrap="square" rtlCol="0">
            <a:spAutoFit/>
          </a:bodyPr>
          <a:lstStyle/>
          <a:p>
            <a:r>
              <a:rPr lang="en-US" b="1" dirty="0"/>
              <a:t>Frame</a:t>
            </a:r>
            <a:r>
              <a:rPr lang="en-US" dirty="0"/>
              <a:t>: </a:t>
            </a:r>
            <a:r>
              <a:rPr lang="en-US" dirty="0" err="1"/>
              <a:t>khung</a:t>
            </a:r>
            <a:r>
              <a:rPr lang="en-US" dirty="0"/>
              <a:t> </a:t>
            </a:r>
            <a:r>
              <a:rPr lang="en-US" dirty="0" err="1"/>
              <a:t>chứa</a:t>
            </a:r>
            <a:r>
              <a:rPr lang="en-US" dirty="0"/>
              <a:t> Frame </a:t>
            </a:r>
            <a:r>
              <a:rPr lang="en-US" dirty="0" err="1"/>
              <a:t>là</a:t>
            </a:r>
            <a:r>
              <a:rPr lang="en-US" dirty="0"/>
              <a:t> </a:t>
            </a:r>
            <a:r>
              <a:rPr lang="en-US" dirty="0" err="1"/>
              <a:t>một</a:t>
            </a:r>
            <a:r>
              <a:rPr lang="en-US" dirty="0"/>
              <a:t> </a:t>
            </a:r>
            <a:r>
              <a:rPr lang="en-US" dirty="0" err="1"/>
              <a:t>cửa</a:t>
            </a:r>
            <a:r>
              <a:rPr lang="en-US" dirty="0"/>
              <a:t> </a:t>
            </a:r>
            <a:r>
              <a:rPr lang="en-US" dirty="0" err="1"/>
              <a:t>số</a:t>
            </a:r>
            <a:r>
              <a:rPr lang="en-US" dirty="0"/>
              <a:t> window </a:t>
            </a:r>
            <a:r>
              <a:rPr lang="en-US" dirty="0" err="1"/>
              <a:t>hẳn</a:t>
            </a:r>
            <a:endParaRPr lang="en-US" dirty="0"/>
          </a:p>
          <a:p>
            <a:r>
              <a:rPr lang="en-US" dirty="0"/>
              <a:t>hoi ở </a:t>
            </a:r>
            <a:r>
              <a:rPr lang="en-US" dirty="0" err="1"/>
              <a:t>mức</a:t>
            </a:r>
            <a:r>
              <a:rPr lang="en-US" dirty="0"/>
              <a:t> </a:t>
            </a:r>
            <a:r>
              <a:rPr lang="en-US" dirty="0" err="1"/>
              <a:t>trên</a:t>
            </a:r>
            <a:r>
              <a:rPr lang="en-US" dirty="0"/>
              <a:t> </a:t>
            </a:r>
            <a:r>
              <a:rPr lang="en-US" dirty="0" err="1"/>
              <a:t>cùng</a:t>
            </a:r>
            <a:r>
              <a:rPr lang="en-US" dirty="0"/>
              <a:t> </a:t>
            </a:r>
            <a:r>
              <a:rPr lang="en-US" dirty="0" err="1"/>
              <a:t>bao</a:t>
            </a:r>
            <a:r>
              <a:rPr lang="en-US" dirty="0"/>
              <a:t> </a:t>
            </a:r>
            <a:r>
              <a:rPr lang="en-US" dirty="0" err="1"/>
              <a:t>gồm</a:t>
            </a:r>
            <a:r>
              <a:rPr lang="en-US" dirty="0"/>
              <a:t> </a:t>
            </a:r>
            <a:r>
              <a:rPr lang="en-US" dirty="0" err="1"/>
              <a:t>một</a:t>
            </a:r>
            <a:r>
              <a:rPr lang="en-US" dirty="0"/>
              <a:t> </a:t>
            </a:r>
            <a:r>
              <a:rPr lang="en-US" dirty="0" err="1"/>
              <a:t>tiêu</a:t>
            </a:r>
            <a:r>
              <a:rPr lang="en-US" dirty="0"/>
              <a:t> </a:t>
            </a:r>
            <a:r>
              <a:rPr lang="en-US" dirty="0" err="1"/>
              <a:t>đều</a:t>
            </a:r>
            <a:r>
              <a:rPr lang="en-US" dirty="0"/>
              <a:t> </a:t>
            </a:r>
            <a:r>
              <a:rPr lang="en-US" dirty="0" err="1"/>
              <a:t>và</a:t>
            </a:r>
            <a:r>
              <a:rPr lang="en-US" dirty="0"/>
              <a:t> </a:t>
            </a:r>
            <a:r>
              <a:rPr lang="en-US" dirty="0" err="1" smtClean="0"/>
              <a:t>một</a:t>
            </a:r>
            <a:r>
              <a:rPr lang="en-US" dirty="0" smtClean="0"/>
              <a:t> </a:t>
            </a:r>
            <a:r>
              <a:rPr lang="vi-VN" dirty="0" smtClean="0"/>
              <a:t>đường </a:t>
            </a:r>
            <a:r>
              <a:rPr lang="vi-VN" dirty="0"/>
              <a:t>biên (border) như các ứng dụng windows </a:t>
            </a:r>
            <a:r>
              <a:rPr lang="vi-VN" dirty="0" smtClean="0"/>
              <a:t>thông</a:t>
            </a:r>
            <a:r>
              <a:rPr lang="en-US" dirty="0" smtClean="0"/>
              <a:t> </a:t>
            </a:r>
            <a:r>
              <a:rPr lang="vi-VN" dirty="0" smtClean="0"/>
              <a:t>thường </a:t>
            </a:r>
            <a:r>
              <a:rPr lang="vi-VN" dirty="0"/>
              <a:t>khác. Khung chứa Frame thường được sử </a:t>
            </a:r>
            <a:r>
              <a:rPr lang="vi-VN" dirty="0" smtClean="0"/>
              <a:t>dụng</a:t>
            </a:r>
            <a:r>
              <a:rPr lang="en-US" dirty="0" smtClean="0"/>
              <a:t> </a:t>
            </a:r>
            <a:r>
              <a:rPr lang="en-US" dirty="0" err="1" smtClean="0"/>
              <a:t>để</a:t>
            </a:r>
            <a:r>
              <a:rPr lang="en-US" dirty="0" smtClean="0"/>
              <a:t> </a:t>
            </a:r>
            <a:r>
              <a:rPr lang="en-US" dirty="0" err="1"/>
              <a:t>tạo</a:t>
            </a:r>
            <a:r>
              <a:rPr lang="en-US" dirty="0"/>
              <a:t> </a:t>
            </a:r>
            <a:r>
              <a:rPr lang="en-US" dirty="0" err="1"/>
              <a:t>ra</a:t>
            </a:r>
            <a:r>
              <a:rPr lang="en-US" dirty="0"/>
              <a:t> </a:t>
            </a:r>
            <a:r>
              <a:rPr lang="en-US" dirty="0" err="1"/>
              <a:t>cửa</a:t>
            </a:r>
            <a:r>
              <a:rPr lang="en-US" dirty="0"/>
              <a:t> </a:t>
            </a:r>
            <a:r>
              <a:rPr lang="en-US" dirty="0" err="1"/>
              <a:t>sổ</a:t>
            </a:r>
            <a:r>
              <a:rPr lang="en-US" dirty="0"/>
              <a:t> </a:t>
            </a:r>
            <a:r>
              <a:rPr lang="en-US" dirty="0" err="1"/>
              <a:t>chính</a:t>
            </a:r>
            <a:r>
              <a:rPr lang="en-US" dirty="0"/>
              <a:t> </a:t>
            </a:r>
            <a:r>
              <a:rPr lang="en-US" dirty="0" err="1"/>
              <a:t>của</a:t>
            </a:r>
            <a:r>
              <a:rPr lang="en-US" dirty="0"/>
              <a:t> </a:t>
            </a:r>
            <a:r>
              <a:rPr lang="en-US" dirty="0" err="1"/>
              <a:t>các</a:t>
            </a:r>
            <a:r>
              <a:rPr lang="en-US" dirty="0"/>
              <a:t> </a:t>
            </a:r>
            <a:r>
              <a:rPr lang="en-US" dirty="0" err="1"/>
              <a:t>ứng</a:t>
            </a:r>
            <a:r>
              <a:rPr lang="en-US" dirty="0"/>
              <a:t> </a:t>
            </a:r>
            <a:r>
              <a:rPr lang="en-US" dirty="0" err="1"/>
              <a:t>dụng</a:t>
            </a:r>
            <a:r>
              <a:rPr lang="en-US" dirty="0"/>
              <a:t>.</a:t>
            </a:r>
          </a:p>
        </p:txBody>
      </p:sp>
      <p:pic>
        <p:nvPicPr>
          <p:cNvPr id="6" name="Picture 5"/>
          <p:cNvPicPr>
            <a:picLocks noChangeAspect="1"/>
          </p:cNvPicPr>
          <p:nvPr/>
        </p:nvPicPr>
        <p:blipFill>
          <a:blip r:embed="rId3"/>
          <a:stretch>
            <a:fillRect/>
          </a:stretch>
        </p:blipFill>
        <p:spPr>
          <a:xfrm>
            <a:off x="5785485" y="4145218"/>
            <a:ext cx="3333750" cy="1447800"/>
          </a:xfrm>
          <a:prstGeom prst="rect">
            <a:avLst/>
          </a:prstGeom>
        </p:spPr>
      </p:pic>
      <p:sp>
        <p:nvSpPr>
          <p:cNvPr id="7" name="TextBox 6"/>
          <p:cNvSpPr txBox="1"/>
          <p:nvPr/>
        </p:nvSpPr>
        <p:spPr>
          <a:xfrm>
            <a:off x="617220" y="3438841"/>
            <a:ext cx="4126230" cy="3139321"/>
          </a:xfrm>
          <a:prstGeom prst="rect">
            <a:avLst/>
          </a:prstGeom>
          <a:noFill/>
        </p:spPr>
        <p:txBody>
          <a:bodyPr wrap="square" rtlCol="0">
            <a:spAutoFit/>
          </a:bodyPr>
          <a:lstStyle/>
          <a:p>
            <a:r>
              <a:rPr lang="en-US" b="1" dirty="0"/>
              <a:t>Dialogs</a:t>
            </a:r>
            <a:r>
              <a:rPr lang="en-US" dirty="0"/>
              <a:t>: </a:t>
            </a:r>
            <a:r>
              <a:rPr lang="en-US" dirty="0" err="1"/>
              <a:t>đây</a:t>
            </a:r>
            <a:r>
              <a:rPr lang="en-US" dirty="0"/>
              <a:t> </a:t>
            </a:r>
            <a:r>
              <a:rPr lang="en-US" dirty="0" err="1"/>
              <a:t>là</a:t>
            </a:r>
            <a:r>
              <a:rPr lang="en-US" dirty="0"/>
              <a:t> </a:t>
            </a:r>
            <a:r>
              <a:rPr lang="en-US" dirty="0" err="1"/>
              <a:t>một</a:t>
            </a:r>
            <a:r>
              <a:rPr lang="en-US" dirty="0"/>
              <a:t> </a:t>
            </a:r>
            <a:r>
              <a:rPr lang="en-US" dirty="0" err="1"/>
              <a:t>cửa</a:t>
            </a:r>
            <a:r>
              <a:rPr lang="en-US" dirty="0"/>
              <a:t> </a:t>
            </a:r>
            <a:r>
              <a:rPr lang="en-US" dirty="0" err="1"/>
              <a:t>sổ</a:t>
            </a:r>
            <a:r>
              <a:rPr lang="en-US" dirty="0"/>
              <a:t> </a:t>
            </a:r>
            <a:r>
              <a:rPr lang="en-US" dirty="0" err="1"/>
              <a:t>dạng</a:t>
            </a:r>
            <a:r>
              <a:rPr lang="en-US" dirty="0"/>
              <a:t> </a:t>
            </a:r>
            <a:r>
              <a:rPr lang="en-US" dirty="0" err="1"/>
              <a:t>hộp</a:t>
            </a:r>
            <a:r>
              <a:rPr lang="en-US" dirty="0"/>
              <a:t> </a:t>
            </a:r>
            <a:r>
              <a:rPr lang="en-US" dirty="0" err="1"/>
              <a:t>hội</a:t>
            </a:r>
            <a:r>
              <a:rPr lang="en-US" dirty="0"/>
              <a:t> </a:t>
            </a:r>
            <a:r>
              <a:rPr lang="en-US" dirty="0" err="1"/>
              <a:t>thoại</a:t>
            </a:r>
            <a:r>
              <a:rPr lang="en-US" dirty="0"/>
              <a:t> (</a:t>
            </a:r>
            <a:r>
              <a:rPr lang="en-US" dirty="0" err="1"/>
              <a:t>cửa</a:t>
            </a:r>
            <a:r>
              <a:rPr lang="en-US" dirty="0"/>
              <a:t> </a:t>
            </a:r>
            <a:r>
              <a:rPr lang="en-US" dirty="0" err="1" smtClean="0"/>
              <a:t>sổ</a:t>
            </a:r>
            <a:r>
              <a:rPr lang="en-US" dirty="0" smtClean="0"/>
              <a:t> </a:t>
            </a:r>
            <a:r>
              <a:rPr lang="vi-VN" dirty="0" smtClean="0"/>
              <a:t>dạng </a:t>
            </a:r>
            <a:r>
              <a:rPr lang="vi-VN" dirty="0"/>
              <a:t>này còn được gọi là pop-up window), cửa sổ dạng</a:t>
            </a:r>
          </a:p>
          <a:p>
            <a:r>
              <a:rPr lang="vi-VN" dirty="0"/>
              <a:t>này thường được dùng để đưa ra thông báo, hay dùng </a:t>
            </a:r>
            <a:r>
              <a:rPr lang="vi-VN" dirty="0" smtClean="0"/>
              <a:t>để</a:t>
            </a:r>
            <a:r>
              <a:rPr lang="en-US" dirty="0" smtClean="0"/>
              <a:t> </a:t>
            </a:r>
            <a:r>
              <a:rPr lang="vi-VN" dirty="0" smtClean="0"/>
              <a:t>lấy </a:t>
            </a:r>
            <a:r>
              <a:rPr lang="vi-VN" dirty="0"/>
              <a:t>dữ liệu nhập từ ngoài vào thông qua các đối </a:t>
            </a:r>
            <a:r>
              <a:rPr lang="vi-VN" dirty="0" smtClean="0"/>
              <a:t>tượng,thành </a:t>
            </a:r>
            <a:r>
              <a:rPr lang="vi-VN" dirty="0"/>
              <a:t>phần trên dialog như TextField chẳng hạn. </a:t>
            </a:r>
            <a:r>
              <a:rPr lang="vi-VN" dirty="0" smtClean="0"/>
              <a:t>Dialog</a:t>
            </a:r>
            <a:r>
              <a:rPr lang="en-US" dirty="0" smtClean="0"/>
              <a:t> </a:t>
            </a:r>
            <a:r>
              <a:rPr lang="vi-VN" dirty="0" smtClean="0"/>
              <a:t>cũng </a:t>
            </a:r>
            <a:r>
              <a:rPr lang="vi-VN" dirty="0"/>
              <a:t>là một cửa sổ nhưng không đầy đủ chức năng </a:t>
            </a:r>
            <a:r>
              <a:rPr lang="vi-VN" dirty="0" smtClean="0"/>
              <a:t>như</a:t>
            </a:r>
            <a:r>
              <a:rPr lang="en-US" dirty="0" smtClean="0"/>
              <a:t> </a:t>
            </a:r>
            <a:r>
              <a:rPr lang="vi-VN" dirty="0" smtClean="0"/>
              <a:t>đối </a:t>
            </a:r>
            <a:r>
              <a:rPr lang="vi-VN" dirty="0"/>
              <a:t>tượng khung chứa Frame.</a:t>
            </a:r>
            <a:endParaRPr lang="en-US" dirty="0"/>
          </a:p>
        </p:txBody>
      </p:sp>
      <p:pic>
        <p:nvPicPr>
          <p:cNvPr id="8" name="Picture 7"/>
          <p:cNvPicPr>
            <a:picLocks noChangeAspect="1"/>
          </p:cNvPicPr>
          <p:nvPr/>
        </p:nvPicPr>
        <p:blipFill>
          <a:blip r:embed="rId4"/>
          <a:stretch>
            <a:fillRect/>
          </a:stretch>
        </p:blipFill>
        <p:spPr>
          <a:xfrm>
            <a:off x="4705350" y="5522277"/>
            <a:ext cx="3248025" cy="1323975"/>
          </a:xfrm>
          <a:prstGeom prst="rect">
            <a:avLst/>
          </a:prstGeom>
        </p:spPr>
      </p:pic>
      <p:sp>
        <p:nvSpPr>
          <p:cNvPr id="9" name="TextBox 8"/>
          <p:cNvSpPr txBox="1"/>
          <p:nvPr/>
        </p:nvSpPr>
        <p:spPr>
          <a:xfrm>
            <a:off x="8961120" y="1588770"/>
            <a:ext cx="3006090" cy="2862322"/>
          </a:xfrm>
          <a:prstGeom prst="rect">
            <a:avLst/>
          </a:prstGeom>
          <a:noFill/>
        </p:spPr>
        <p:txBody>
          <a:bodyPr wrap="square" rtlCol="0">
            <a:spAutoFit/>
          </a:bodyPr>
          <a:lstStyle/>
          <a:p>
            <a:r>
              <a:rPr lang="vi-VN" b="1" dirty="0"/>
              <a:t>ScrollPanes</a:t>
            </a:r>
            <a:r>
              <a:rPr lang="vi-VN" dirty="0"/>
              <a:t>: là một khung chứa tương tự khung chứa</a:t>
            </a:r>
          </a:p>
          <a:p>
            <a:r>
              <a:rPr lang="vi-VN" dirty="0"/>
              <a:t>Panel, nhưng có thêm 2 thanh trượt giúp ta tổ chức và</a:t>
            </a:r>
          </a:p>
          <a:p>
            <a:r>
              <a:rPr lang="vi-VN" dirty="0"/>
              <a:t>xem được các đối tượng lớn choán nhiều chỗ trên màn</a:t>
            </a:r>
          </a:p>
          <a:p>
            <a:r>
              <a:rPr lang="vi-VN" dirty="0"/>
              <a:t>hình như những hình ảnh hay văn bản nhiều dòng.</a:t>
            </a:r>
            <a:endParaRPr lang="en-US" dirty="0"/>
          </a:p>
        </p:txBody>
      </p:sp>
      <p:pic>
        <p:nvPicPr>
          <p:cNvPr id="10" name="Picture 9"/>
          <p:cNvPicPr>
            <a:picLocks noChangeAspect="1"/>
          </p:cNvPicPr>
          <p:nvPr/>
        </p:nvPicPr>
        <p:blipFill>
          <a:blip r:embed="rId5"/>
          <a:stretch>
            <a:fillRect/>
          </a:stretch>
        </p:blipFill>
        <p:spPr>
          <a:xfrm>
            <a:off x="8993505" y="4469165"/>
            <a:ext cx="3198495" cy="1143000"/>
          </a:xfrm>
          <a:prstGeom prst="rect">
            <a:avLst/>
          </a:prstGeom>
        </p:spPr>
      </p:pic>
    </p:spTree>
    <p:extLst>
      <p:ext uri="{BB962C8B-B14F-4D97-AF65-F5344CB8AC3E}">
        <p14:creationId xmlns:p14="http://schemas.microsoft.com/office/powerpoint/2010/main" val="1486748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9385"/>
            <a:ext cx="10515600" cy="720725"/>
          </a:xfrm>
        </p:spPr>
        <p:txBody>
          <a:bodyPr/>
          <a:lstStyle/>
          <a:p>
            <a:r>
              <a:rPr lang="en-US" dirty="0" smtClean="0"/>
              <a:t>Layout manager</a:t>
            </a:r>
            <a:endParaRPr lang="en-US" dirty="0"/>
          </a:p>
        </p:txBody>
      </p:sp>
      <p:sp>
        <p:nvSpPr>
          <p:cNvPr id="3" name="Content Placeholder 2"/>
          <p:cNvSpPr>
            <a:spLocks noGrp="1"/>
          </p:cNvSpPr>
          <p:nvPr>
            <p:ph idx="1"/>
          </p:nvPr>
        </p:nvSpPr>
        <p:spPr>
          <a:xfrm>
            <a:off x="975360" y="880110"/>
            <a:ext cx="10515600" cy="5772149"/>
          </a:xfrm>
        </p:spPr>
        <p:txBody>
          <a:bodyPr>
            <a:normAutofit fontScale="92500" lnSpcReduction="20000"/>
          </a:bodyPr>
          <a:lstStyle/>
          <a:p>
            <a:r>
              <a:rPr lang="vi-VN" dirty="0"/>
              <a:t>Khung chứa container nhận các đối tượng từ bên ngoài </a:t>
            </a:r>
            <a:r>
              <a:rPr lang="vi-VN" dirty="0" smtClean="0"/>
              <a:t>đưa</a:t>
            </a:r>
            <a:r>
              <a:rPr lang="en-US" dirty="0" smtClean="0"/>
              <a:t> </a:t>
            </a:r>
            <a:r>
              <a:rPr lang="en-US" dirty="0" err="1" smtClean="0"/>
              <a:t>vào</a:t>
            </a:r>
            <a:r>
              <a:rPr lang="en-US" dirty="0" smtClean="0"/>
              <a:t> </a:t>
            </a:r>
            <a:r>
              <a:rPr lang="en-US" dirty="0" err="1"/>
              <a:t>và</a:t>
            </a:r>
            <a:r>
              <a:rPr lang="en-US" dirty="0"/>
              <a:t> </a:t>
            </a:r>
            <a:r>
              <a:rPr lang="en-US" dirty="0" err="1"/>
              <a:t>nó</a:t>
            </a:r>
            <a:r>
              <a:rPr lang="en-US" dirty="0"/>
              <a:t> </a:t>
            </a:r>
            <a:r>
              <a:rPr lang="en-US" dirty="0" err="1"/>
              <a:t>phải</a:t>
            </a:r>
            <a:r>
              <a:rPr lang="en-US" dirty="0"/>
              <a:t> </a:t>
            </a:r>
            <a:r>
              <a:rPr lang="en-US" dirty="0" err="1"/>
              <a:t>biết</a:t>
            </a:r>
            <a:r>
              <a:rPr lang="en-US" dirty="0"/>
              <a:t> </a:t>
            </a:r>
            <a:r>
              <a:rPr lang="en-US" dirty="0" err="1"/>
              <a:t>làm</a:t>
            </a:r>
            <a:r>
              <a:rPr lang="en-US" dirty="0"/>
              <a:t> </a:t>
            </a:r>
            <a:r>
              <a:rPr lang="en-US" dirty="0" err="1"/>
              <a:t>thế</a:t>
            </a:r>
            <a:r>
              <a:rPr lang="en-US" dirty="0"/>
              <a:t> </a:t>
            </a:r>
            <a:r>
              <a:rPr lang="en-US" dirty="0" err="1"/>
              <a:t>nào</a:t>
            </a:r>
            <a:r>
              <a:rPr lang="en-US" dirty="0"/>
              <a:t> </a:t>
            </a:r>
            <a:r>
              <a:rPr lang="en-US" dirty="0" err="1"/>
              <a:t>để</a:t>
            </a:r>
            <a:r>
              <a:rPr lang="en-US" dirty="0"/>
              <a:t> </a:t>
            </a:r>
            <a:r>
              <a:rPr lang="en-US" dirty="0" err="1"/>
              <a:t>tổ</a:t>
            </a:r>
            <a:r>
              <a:rPr lang="en-US" dirty="0"/>
              <a:t> </a:t>
            </a:r>
            <a:r>
              <a:rPr lang="en-US" dirty="0" err="1"/>
              <a:t>chức</a:t>
            </a:r>
            <a:r>
              <a:rPr lang="en-US" dirty="0"/>
              <a:t> </a:t>
            </a:r>
            <a:r>
              <a:rPr lang="en-US" dirty="0" err="1"/>
              <a:t>sắp</a:t>
            </a:r>
            <a:r>
              <a:rPr lang="en-US" dirty="0"/>
              <a:t> </a:t>
            </a:r>
            <a:r>
              <a:rPr lang="en-US" dirty="0" err="1"/>
              <a:t>xếp</a:t>
            </a:r>
            <a:r>
              <a:rPr lang="en-US" dirty="0"/>
              <a:t> “</a:t>
            </a:r>
            <a:r>
              <a:rPr lang="en-US" dirty="0" err="1"/>
              <a:t>chỗ</a:t>
            </a:r>
            <a:r>
              <a:rPr lang="en-US" dirty="0"/>
              <a:t> ở” </a:t>
            </a:r>
            <a:r>
              <a:rPr lang="en-US" dirty="0" err="1" smtClean="0"/>
              <a:t>cho</a:t>
            </a:r>
            <a:r>
              <a:rPr lang="en-US" dirty="0" smtClean="0"/>
              <a:t> </a:t>
            </a:r>
            <a:r>
              <a:rPr lang="vi-VN" dirty="0" smtClean="0"/>
              <a:t>các </a:t>
            </a:r>
            <a:r>
              <a:rPr lang="vi-VN" dirty="0"/>
              <a:t>đối tượng đó. Mỗi đối tượng khung chứa đều có một </a:t>
            </a:r>
            <a:r>
              <a:rPr lang="vi-VN" dirty="0" smtClean="0"/>
              <a:t>bộ</a:t>
            </a:r>
            <a:r>
              <a:rPr lang="en-US" dirty="0" smtClean="0"/>
              <a:t> </a:t>
            </a:r>
            <a:r>
              <a:rPr lang="en-US" dirty="0" err="1" smtClean="0"/>
              <a:t>quản</a:t>
            </a:r>
            <a:r>
              <a:rPr lang="en-US" dirty="0" smtClean="0"/>
              <a:t> </a:t>
            </a:r>
            <a:r>
              <a:rPr lang="en-US" dirty="0" err="1"/>
              <a:t>lý</a:t>
            </a:r>
            <a:r>
              <a:rPr lang="en-US" dirty="0"/>
              <a:t> </a:t>
            </a:r>
            <a:r>
              <a:rPr lang="en-US" dirty="0" err="1"/>
              <a:t>chịu</a:t>
            </a:r>
            <a:r>
              <a:rPr lang="en-US" dirty="0"/>
              <a:t> </a:t>
            </a:r>
            <a:r>
              <a:rPr lang="en-US" dirty="0" err="1"/>
              <a:t>trách</a:t>
            </a:r>
            <a:r>
              <a:rPr lang="en-US" dirty="0"/>
              <a:t> </a:t>
            </a:r>
            <a:r>
              <a:rPr lang="en-US" dirty="0" err="1"/>
              <a:t>nhiệm</a:t>
            </a:r>
            <a:r>
              <a:rPr lang="en-US" dirty="0"/>
              <a:t> </a:t>
            </a:r>
            <a:r>
              <a:rPr lang="en-US" dirty="0" err="1"/>
              <a:t>thực</a:t>
            </a:r>
            <a:r>
              <a:rPr lang="en-US" dirty="0"/>
              <a:t> </a:t>
            </a:r>
            <a:r>
              <a:rPr lang="en-US" dirty="0" err="1"/>
              <a:t>hiện</a:t>
            </a:r>
            <a:r>
              <a:rPr lang="en-US" dirty="0"/>
              <a:t> </a:t>
            </a:r>
            <a:r>
              <a:rPr lang="en-US" dirty="0" err="1"/>
              <a:t>công</a:t>
            </a:r>
            <a:r>
              <a:rPr lang="en-US" dirty="0"/>
              <a:t> </a:t>
            </a:r>
            <a:r>
              <a:rPr lang="en-US" dirty="0" err="1"/>
              <a:t>việc</a:t>
            </a:r>
            <a:r>
              <a:rPr lang="en-US" dirty="0"/>
              <a:t> </a:t>
            </a:r>
            <a:r>
              <a:rPr lang="en-US" dirty="0" err="1"/>
              <a:t>đấy</a:t>
            </a:r>
            <a:r>
              <a:rPr lang="en-US" dirty="0"/>
              <a:t> </a:t>
            </a:r>
            <a:r>
              <a:rPr lang="en-US" dirty="0" err="1"/>
              <a:t>đó</a:t>
            </a:r>
            <a:r>
              <a:rPr lang="en-US" dirty="0"/>
              <a:t> </a:t>
            </a:r>
            <a:r>
              <a:rPr lang="en-US" dirty="0" err="1"/>
              <a:t>là</a:t>
            </a:r>
            <a:r>
              <a:rPr lang="en-US" dirty="0"/>
              <a:t> </a:t>
            </a:r>
            <a:r>
              <a:rPr lang="en-US" dirty="0" err="1"/>
              <a:t>bộ</a:t>
            </a:r>
            <a:r>
              <a:rPr lang="en-US" dirty="0"/>
              <a:t> </a:t>
            </a:r>
            <a:r>
              <a:rPr lang="en-US" dirty="0" err="1" smtClean="0"/>
              <a:t>quản</a:t>
            </a:r>
            <a:r>
              <a:rPr lang="en-US" dirty="0" smtClean="0"/>
              <a:t> </a:t>
            </a:r>
            <a:r>
              <a:rPr lang="vi-VN" dirty="0" smtClean="0"/>
              <a:t>lý </a:t>
            </a:r>
            <a:r>
              <a:rPr lang="vi-VN" dirty="0"/>
              <a:t>trình bày (Layout Manager). Các bộ quản lý trình bày mà </a:t>
            </a:r>
            <a:r>
              <a:rPr lang="vi-VN" dirty="0" smtClean="0"/>
              <a:t>thư</a:t>
            </a:r>
            <a:r>
              <a:rPr lang="en-US" dirty="0" smtClean="0"/>
              <a:t> </a:t>
            </a:r>
            <a:r>
              <a:rPr lang="en-US" dirty="0" err="1" smtClean="0"/>
              <a:t>viện</a:t>
            </a:r>
            <a:r>
              <a:rPr lang="en-US" dirty="0" smtClean="0"/>
              <a:t> </a:t>
            </a:r>
            <a:r>
              <a:rPr lang="en-US" dirty="0"/>
              <a:t>AWT </a:t>
            </a:r>
            <a:r>
              <a:rPr lang="en-US" dirty="0" err="1" smtClean="0"/>
              <a:t>cung</a:t>
            </a:r>
            <a:r>
              <a:rPr lang="en-US" dirty="0" smtClean="0"/>
              <a:t> </a:t>
            </a:r>
            <a:r>
              <a:rPr lang="en-US" dirty="0" err="1"/>
              <a:t>cấp</a:t>
            </a:r>
            <a:r>
              <a:rPr lang="en-US" dirty="0"/>
              <a:t> </a:t>
            </a:r>
            <a:r>
              <a:rPr lang="en-US" dirty="0" err="1" smtClean="0"/>
              <a:t>cho</a:t>
            </a:r>
            <a:r>
              <a:rPr lang="en-US" dirty="0" smtClean="0"/>
              <a:t> </a:t>
            </a:r>
            <a:r>
              <a:rPr lang="en-US" dirty="0"/>
              <a:t>ta </a:t>
            </a:r>
            <a:r>
              <a:rPr lang="en-US" dirty="0" err="1"/>
              <a:t>bao</a:t>
            </a:r>
            <a:r>
              <a:rPr lang="en-US" dirty="0"/>
              <a:t> </a:t>
            </a:r>
            <a:r>
              <a:rPr lang="en-US" dirty="0" err="1"/>
              <a:t>gồm</a:t>
            </a:r>
            <a:r>
              <a:rPr lang="en-US" dirty="0" smtClean="0"/>
              <a:t>:</a:t>
            </a:r>
          </a:p>
          <a:p>
            <a:pPr lvl="1"/>
            <a:r>
              <a:rPr lang="vi-VN" b="1" dirty="0"/>
              <a:t>FlowLayout</a:t>
            </a:r>
            <a:r>
              <a:rPr lang="vi-VN" dirty="0"/>
              <a:t>: Sắp xếp các đối tượng </a:t>
            </a:r>
            <a:r>
              <a:rPr lang="vi-VN" b="1" i="1" dirty="0"/>
              <a:t>từ trái qua phải </a:t>
            </a:r>
            <a:r>
              <a:rPr lang="vi-VN" b="1" i="1" dirty="0" smtClean="0"/>
              <a:t>và</a:t>
            </a:r>
            <a:r>
              <a:rPr lang="en-US" b="1" i="1" dirty="0" smtClean="0"/>
              <a:t> </a:t>
            </a:r>
            <a:r>
              <a:rPr lang="vi-VN" b="1" i="1" dirty="0" smtClean="0"/>
              <a:t>từ </a:t>
            </a:r>
            <a:r>
              <a:rPr lang="vi-VN" b="1" i="1" dirty="0"/>
              <a:t>trên xuống dưới</a:t>
            </a:r>
            <a:r>
              <a:rPr lang="vi-VN" dirty="0"/>
              <a:t>. Các đối tượng đều giữ nguyên </a:t>
            </a:r>
            <a:r>
              <a:rPr lang="vi-VN" dirty="0" smtClean="0"/>
              <a:t>kích</a:t>
            </a:r>
            <a:r>
              <a:rPr lang="en-US" dirty="0" smtClean="0"/>
              <a:t> </a:t>
            </a:r>
            <a:r>
              <a:rPr lang="vi-VN" dirty="0" smtClean="0"/>
              <a:t>thước </a:t>
            </a:r>
            <a:r>
              <a:rPr lang="vi-VN" dirty="0"/>
              <a:t>của mình</a:t>
            </a:r>
            <a:r>
              <a:rPr lang="vi-VN" dirty="0" smtClean="0"/>
              <a:t>.</a:t>
            </a:r>
            <a:endParaRPr lang="en-US" dirty="0" smtClean="0"/>
          </a:p>
          <a:p>
            <a:pPr lvl="1"/>
            <a:r>
              <a:rPr lang="vi-VN" b="1" dirty="0"/>
              <a:t>BorderLayout</a:t>
            </a:r>
            <a:r>
              <a:rPr lang="vi-VN" dirty="0"/>
              <a:t>: Các đối tượng được đặt theo các </a:t>
            </a:r>
            <a:r>
              <a:rPr lang="vi-VN" dirty="0" smtClean="0"/>
              <a:t>đường</a:t>
            </a:r>
            <a:r>
              <a:rPr lang="en-US" dirty="0" smtClean="0"/>
              <a:t> </a:t>
            </a:r>
            <a:r>
              <a:rPr lang="en-US" dirty="0" err="1" smtClean="0"/>
              <a:t>viền</a:t>
            </a:r>
            <a:r>
              <a:rPr lang="en-US" dirty="0" smtClean="0"/>
              <a:t> </a:t>
            </a:r>
            <a:r>
              <a:rPr lang="en-US" dirty="0" err="1"/>
              <a:t>của</a:t>
            </a:r>
            <a:r>
              <a:rPr lang="en-US" dirty="0"/>
              <a:t> </a:t>
            </a:r>
            <a:r>
              <a:rPr lang="en-US" dirty="0" err="1"/>
              <a:t>khung</a:t>
            </a:r>
            <a:r>
              <a:rPr lang="en-US" dirty="0"/>
              <a:t> </a:t>
            </a:r>
            <a:r>
              <a:rPr lang="en-US" dirty="0" err="1"/>
              <a:t>chứa</a:t>
            </a:r>
            <a:r>
              <a:rPr lang="en-US" dirty="0"/>
              <a:t> </a:t>
            </a:r>
            <a:r>
              <a:rPr lang="en-US" dirty="0" err="1"/>
              <a:t>theo</a:t>
            </a:r>
            <a:r>
              <a:rPr lang="en-US" dirty="0"/>
              <a:t> </a:t>
            </a:r>
            <a:r>
              <a:rPr lang="en-US" dirty="0" err="1"/>
              <a:t>các</a:t>
            </a:r>
            <a:r>
              <a:rPr lang="en-US" dirty="0"/>
              <a:t> </a:t>
            </a:r>
            <a:r>
              <a:rPr lang="en-US" dirty="0" err="1"/>
              <a:t>cạnh</a:t>
            </a:r>
            <a:r>
              <a:rPr lang="en-US" dirty="0"/>
              <a:t> </a:t>
            </a:r>
            <a:r>
              <a:rPr lang="en-US" b="1" i="1" dirty="0"/>
              <a:t>West, East, </a:t>
            </a:r>
            <a:r>
              <a:rPr lang="en-US" b="1" i="1" dirty="0" err="1" smtClean="0"/>
              <a:t>South,North</a:t>
            </a:r>
            <a:r>
              <a:rPr lang="en-US" b="1" i="1" dirty="0" smtClean="0"/>
              <a:t> </a:t>
            </a:r>
            <a:r>
              <a:rPr lang="en-US" dirty="0" err="1"/>
              <a:t>và</a:t>
            </a:r>
            <a:r>
              <a:rPr lang="en-US" dirty="0"/>
              <a:t> </a:t>
            </a:r>
            <a:r>
              <a:rPr lang="en-US" b="1" i="1" dirty="0"/>
              <a:t>Center </a:t>
            </a:r>
            <a:r>
              <a:rPr lang="en-US" dirty="0" err="1"/>
              <a:t>tức</a:t>
            </a:r>
            <a:r>
              <a:rPr lang="en-US" dirty="0"/>
              <a:t> </a:t>
            </a:r>
            <a:r>
              <a:rPr lang="en-US" dirty="0" err="1"/>
              <a:t>Đông</a:t>
            </a:r>
            <a:r>
              <a:rPr lang="en-US" dirty="0"/>
              <a:t>, </a:t>
            </a:r>
            <a:r>
              <a:rPr lang="en-US" dirty="0" err="1"/>
              <a:t>Tây</a:t>
            </a:r>
            <a:r>
              <a:rPr lang="en-US" dirty="0"/>
              <a:t>, </a:t>
            </a:r>
            <a:r>
              <a:rPr lang="en-US" dirty="0" smtClean="0"/>
              <a:t>Na, </a:t>
            </a:r>
            <a:r>
              <a:rPr lang="en-US" dirty="0" err="1"/>
              <a:t>Bắc</a:t>
            </a:r>
            <a:r>
              <a:rPr lang="en-US" dirty="0"/>
              <a:t> </a:t>
            </a:r>
            <a:r>
              <a:rPr lang="en-US" dirty="0" err="1"/>
              <a:t>và</a:t>
            </a:r>
            <a:r>
              <a:rPr lang="en-US" dirty="0"/>
              <a:t> </a:t>
            </a:r>
            <a:r>
              <a:rPr lang="en-US" dirty="0" err="1" smtClean="0"/>
              <a:t>Trung</a:t>
            </a:r>
            <a:r>
              <a:rPr lang="en-US" dirty="0" smtClean="0"/>
              <a:t> </a:t>
            </a:r>
            <a:r>
              <a:rPr lang="vi-VN" dirty="0" smtClean="0"/>
              <a:t>tâm </a:t>
            </a:r>
            <a:r>
              <a:rPr lang="vi-VN" dirty="0"/>
              <a:t>hay Trái, Phải, Trên, Dưới và Giữa tùy theo </a:t>
            </a:r>
            <a:r>
              <a:rPr lang="vi-VN" dirty="0" smtClean="0"/>
              <a:t>cách</a:t>
            </a:r>
            <a:r>
              <a:rPr lang="en-US" dirty="0" smtClean="0"/>
              <a:t> </a:t>
            </a:r>
            <a:r>
              <a:rPr lang="en-US" dirty="0" err="1" smtClean="0"/>
              <a:t>nhìn</a:t>
            </a:r>
            <a:r>
              <a:rPr lang="en-US" dirty="0" smtClean="0"/>
              <a:t> </a:t>
            </a:r>
            <a:r>
              <a:rPr lang="en-US" dirty="0" err="1"/>
              <a:t>của</a:t>
            </a:r>
            <a:r>
              <a:rPr lang="en-US" dirty="0"/>
              <a:t> </a:t>
            </a:r>
            <a:r>
              <a:rPr lang="en-US" dirty="0" err="1"/>
              <a:t>chúng</a:t>
            </a:r>
            <a:r>
              <a:rPr lang="en-US" dirty="0"/>
              <a:t> ta</a:t>
            </a:r>
            <a:r>
              <a:rPr lang="en-US" dirty="0" smtClean="0"/>
              <a:t>.</a:t>
            </a:r>
          </a:p>
          <a:p>
            <a:pPr lvl="1"/>
            <a:r>
              <a:rPr lang="vi-VN" b="1" dirty="0"/>
              <a:t>GridLayout</a:t>
            </a:r>
            <a:r>
              <a:rPr lang="vi-VN" dirty="0"/>
              <a:t>: Tạo một khung lưới vô hình với các </a:t>
            </a:r>
            <a:r>
              <a:rPr lang="vi-VN" dirty="0" smtClean="0"/>
              <a:t>ô</a:t>
            </a:r>
            <a:r>
              <a:rPr lang="en-US" dirty="0" smtClean="0"/>
              <a:t> </a:t>
            </a:r>
            <a:r>
              <a:rPr lang="vi-VN" dirty="0" smtClean="0"/>
              <a:t>bằng </a:t>
            </a:r>
            <a:r>
              <a:rPr lang="vi-VN" dirty="0"/>
              <a:t>nhau. Các đối tượng sẽ đặt vừa kích thước </a:t>
            </a:r>
            <a:r>
              <a:rPr lang="vi-VN" dirty="0" smtClean="0"/>
              <a:t>với</a:t>
            </a:r>
            <a:r>
              <a:rPr lang="en-US" dirty="0" smtClean="0"/>
              <a:t> </a:t>
            </a:r>
            <a:r>
              <a:rPr lang="en-US" dirty="0" err="1"/>
              <a:t>từng</a:t>
            </a:r>
            <a:r>
              <a:rPr lang="en-US" dirty="0"/>
              <a:t> ô </a:t>
            </a:r>
            <a:r>
              <a:rPr lang="en-US" dirty="0" err="1"/>
              <a:t>đó</a:t>
            </a:r>
            <a:r>
              <a:rPr lang="en-US" dirty="0"/>
              <a:t>. </a:t>
            </a:r>
            <a:r>
              <a:rPr lang="en-US" dirty="0" err="1"/>
              <a:t>Thứ</a:t>
            </a:r>
            <a:r>
              <a:rPr lang="en-US" dirty="0"/>
              <a:t> </a:t>
            </a:r>
            <a:r>
              <a:rPr lang="en-US" dirty="0" err="1"/>
              <a:t>tự</a:t>
            </a:r>
            <a:r>
              <a:rPr lang="en-US" dirty="0"/>
              <a:t> </a:t>
            </a:r>
            <a:r>
              <a:rPr lang="en-US" dirty="0" err="1"/>
              <a:t>sắp</a:t>
            </a:r>
            <a:r>
              <a:rPr lang="en-US" dirty="0"/>
              <a:t> </a:t>
            </a:r>
            <a:r>
              <a:rPr lang="en-US" dirty="0" err="1"/>
              <a:t>xếp</a:t>
            </a:r>
            <a:r>
              <a:rPr lang="en-US" dirty="0"/>
              <a:t> </a:t>
            </a:r>
            <a:r>
              <a:rPr lang="en-US" dirty="0" err="1"/>
              <a:t>cũng</a:t>
            </a:r>
            <a:r>
              <a:rPr lang="en-US" dirty="0"/>
              <a:t> </a:t>
            </a:r>
            <a:r>
              <a:rPr lang="en-US" dirty="0" err="1"/>
              <a:t>từ</a:t>
            </a:r>
            <a:r>
              <a:rPr lang="en-US" dirty="0"/>
              <a:t> </a:t>
            </a:r>
            <a:r>
              <a:rPr lang="en-US" dirty="0" smtClean="0"/>
              <a:t> </a:t>
            </a:r>
            <a:r>
              <a:rPr lang="en-US" dirty="0" err="1" smtClean="0"/>
              <a:t>trái</a:t>
            </a:r>
            <a:r>
              <a:rPr lang="en-US" dirty="0" smtClean="0"/>
              <a:t> </a:t>
            </a:r>
            <a:r>
              <a:rPr lang="en-US" dirty="0"/>
              <a:t>qua </a:t>
            </a:r>
            <a:r>
              <a:rPr lang="en-US" dirty="0" err="1"/>
              <a:t>phải</a:t>
            </a:r>
            <a:r>
              <a:rPr lang="en-US" dirty="0"/>
              <a:t> </a:t>
            </a:r>
            <a:r>
              <a:rPr lang="en-US" dirty="0" err="1"/>
              <a:t>và</a:t>
            </a:r>
            <a:r>
              <a:rPr lang="en-US" dirty="0"/>
              <a:t> </a:t>
            </a:r>
            <a:r>
              <a:rPr lang="en-US" dirty="0" err="1" smtClean="0"/>
              <a:t>từ</a:t>
            </a:r>
            <a:r>
              <a:rPr lang="en-US" dirty="0" smtClean="0"/>
              <a:t> </a:t>
            </a:r>
            <a:r>
              <a:rPr lang="vi-VN" dirty="0" smtClean="0"/>
              <a:t>trên </a:t>
            </a:r>
            <a:r>
              <a:rPr lang="vi-VN" dirty="0"/>
              <a:t>xuống dưới</a:t>
            </a:r>
            <a:r>
              <a:rPr lang="vi-VN" dirty="0" smtClean="0"/>
              <a:t>.</a:t>
            </a:r>
            <a:endParaRPr lang="en-US" dirty="0" smtClean="0"/>
          </a:p>
          <a:p>
            <a:pPr lvl="1"/>
            <a:r>
              <a:rPr lang="vi-VN" b="1" dirty="0"/>
              <a:t>GridBagLayout</a:t>
            </a:r>
            <a:r>
              <a:rPr lang="vi-VN" dirty="0"/>
              <a:t>: Tương tự như GridLayout, các </a:t>
            </a:r>
            <a:r>
              <a:rPr lang="vi-VN" dirty="0" smtClean="0"/>
              <a:t>đối</a:t>
            </a:r>
            <a:r>
              <a:rPr lang="en-US" dirty="0" smtClean="0"/>
              <a:t> </a:t>
            </a:r>
            <a:r>
              <a:rPr lang="vi-VN" dirty="0" smtClean="0"/>
              <a:t>tượng </a:t>
            </a:r>
            <a:r>
              <a:rPr lang="vi-VN" dirty="0"/>
              <a:t>khung chứa cũng được đưa vào một lưới vô </a:t>
            </a:r>
            <a:r>
              <a:rPr lang="vi-VN" dirty="0" smtClean="0"/>
              <a:t>hình.Tuy </a:t>
            </a:r>
            <a:r>
              <a:rPr lang="vi-VN" dirty="0"/>
              <a:t>nhiên kích thước các đối tượng không nhất </a:t>
            </a:r>
            <a:r>
              <a:rPr lang="vi-VN" dirty="0" smtClean="0"/>
              <a:t>thiết</a:t>
            </a:r>
            <a:r>
              <a:rPr lang="en-US" dirty="0" smtClean="0"/>
              <a:t> </a:t>
            </a:r>
            <a:r>
              <a:rPr lang="vi-VN" dirty="0" smtClean="0"/>
              <a:t>phải </a:t>
            </a:r>
            <a:r>
              <a:rPr lang="vi-VN" dirty="0"/>
              <a:t>vừa với 1 ô mà có thể là 2, 3 ô hay nhiều hơn </a:t>
            </a:r>
            <a:r>
              <a:rPr lang="vi-VN" dirty="0" smtClean="0"/>
              <a:t>tùy</a:t>
            </a:r>
            <a:r>
              <a:rPr lang="en-US" dirty="0" smtClean="0"/>
              <a:t> </a:t>
            </a:r>
            <a:r>
              <a:rPr lang="vi-VN" dirty="0" smtClean="0"/>
              <a:t>theo </a:t>
            </a:r>
            <a:r>
              <a:rPr lang="vi-VN" dirty="0"/>
              <a:t>các ràng buộc mà ta chỉ định thông qua đối </a:t>
            </a:r>
            <a:r>
              <a:rPr lang="vi-VN" dirty="0" smtClean="0"/>
              <a:t>tượng</a:t>
            </a:r>
            <a:r>
              <a:rPr lang="en-US" dirty="0" smtClean="0"/>
              <a:t> </a:t>
            </a:r>
            <a:r>
              <a:rPr lang="en-US" dirty="0" err="1" smtClean="0"/>
              <a:t>GridBagConstraint</a:t>
            </a:r>
            <a:r>
              <a:rPr lang="en-US" dirty="0" smtClean="0"/>
              <a:t>.</a:t>
            </a:r>
          </a:p>
          <a:p>
            <a:pPr lvl="1"/>
            <a:r>
              <a:rPr lang="en-US" b="1" dirty="0"/>
              <a:t>Null Layout</a:t>
            </a:r>
            <a:r>
              <a:rPr lang="en-US" dirty="0"/>
              <a:t>: </a:t>
            </a:r>
            <a:r>
              <a:rPr lang="en-US" dirty="0" err="1"/>
              <a:t>Cách</a:t>
            </a:r>
            <a:r>
              <a:rPr lang="en-US" dirty="0"/>
              <a:t> </a:t>
            </a:r>
            <a:r>
              <a:rPr lang="en-US" dirty="0" err="1"/>
              <a:t>trình</a:t>
            </a:r>
            <a:r>
              <a:rPr lang="en-US" dirty="0"/>
              <a:t> </a:t>
            </a:r>
            <a:r>
              <a:rPr lang="en-US" dirty="0" err="1"/>
              <a:t>bày</a:t>
            </a:r>
            <a:r>
              <a:rPr lang="en-US" dirty="0"/>
              <a:t> </a:t>
            </a:r>
            <a:r>
              <a:rPr lang="en-US" dirty="0" err="1"/>
              <a:t>tự</a:t>
            </a:r>
            <a:r>
              <a:rPr lang="en-US" dirty="0"/>
              <a:t> do. </a:t>
            </a:r>
            <a:r>
              <a:rPr lang="en-US" dirty="0" err="1"/>
              <a:t>Đối</a:t>
            </a:r>
            <a:r>
              <a:rPr lang="en-US" dirty="0"/>
              <a:t> </a:t>
            </a:r>
            <a:r>
              <a:rPr lang="en-US" dirty="0" err="1"/>
              <a:t>với</a:t>
            </a:r>
            <a:r>
              <a:rPr lang="en-US" dirty="0"/>
              <a:t> </a:t>
            </a:r>
            <a:r>
              <a:rPr lang="en-US" dirty="0" err="1"/>
              <a:t>cách</a:t>
            </a:r>
            <a:r>
              <a:rPr lang="en-US" dirty="0"/>
              <a:t> </a:t>
            </a:r>
            <a:r>
              <a:rPr lang="en-US" dirty="0" err="1" smtClean="0"/>
              <a:t>trình</a:t>
            </a:r>
            <a:r>
              <a:rPr lang="en-US" dirty="0" smtClean="0"/>
              <a:t> </a:t>
            </a:r>
            <a:r>
              <a:rPr lang="vi-VN" dirty="0" smtClean="0"/>
              <a:t>bày </a:t>
            </a:r>
            <a:r>
              <a:rPr lang="vi-VN" dirty="0"/>
              <a:t>này người lập trình phải tự động làm tất cả từ </a:t>
            </a:r>
            <a:r>
              <a:rPr lang="vi-VN" dirty="0" smtClean="0"/>
              <a:t>việc</a:t>
            </a:r>
            <a:r>
              <a:rPr lang="en-US" dirty="0" smtClean="0"/>
              <a:t> </a:t>
            </a:r>
            <a:r>
              <a:rPr lang="vi-VN" dirty="0" smtClean="0"/>
              <a:t>định </a:t>
            </a:r>
            <a:r>
              <a:rPr lang="vi-VN" dirty="0"/>
              <a:t>kích thước của các đối tượng, cũng như xác định </a:t>
            </a:r>
            <a:r>
              <a:rPr lang="vi-VN" dirty="0" smtClean="0"/>
              <a:t>vị</a:t>
            </a:r>
            <a:r>
              <a:rPr lang="en-US" dirty="0" smtClean="0"/>
              <a:t> </a:t>
            </a:r>
            <a:r>
              <a:rPr lang="en-US" dirty="0" err="1" smtClean="0"/>
              <a:t>trí</a:t>
            </a:r>
            <a:r>
              <a:rPr lang="en-US" dirty="0" smtClean="0"/>
              <a:t> </a:t>
            </a:r>
            <a:r>
              <a:rPr lang="en-US" dirty="0" err="1"/>
              <a:t>của</a:t>
            </a:r>
            <a:r>
              <a:rPr lang="en-US" dirty="0"/>
              <a:t> </a:t>
            </a:r>
            <a:r>
              <a:rPr lang="en-US" dirty="0" err="1"/>
              <a:t>nó</a:t>
            </a:r>
            <a:r>
              <a:rPr lang="en-US" dirty="0"/>
              <a:t> </a:t>
            </a:r>
            <a:r>
              <a:rPr lang="en-US" dirty="0" err="1"/>
              <a:t>trên</a:t>
            </a:r>
            <a:r>
              <a:rPr lang="en-US" dirty="0"/>
              <a:t> </a:t>
            </a:r>
            <a:r>
              <a:rPr lang="en-US" dirty="0" err="1"/>
              <a:t>màn</a:t>
            </a:r>
            <a:r>
              <a:rPr lang="en-US" dirty="0"/>
              <a:t> </a:t>
            </a:r>
            <a:r>
              <a:rPr lang="en-US" dirty="0" err="1"/>
              <a:t>hình</a:t>
            </a:r>
            <a:r>
              <a:rPr lang="en-US" dirty="0"/>
              <a:t>. Ta </a:t>
            </a:r>
            <a:r>
              <a:rPr lang="en-US" dirty="0" err="1"/>
              <a:t>không</a:t>
            </a:r>
            <a:r>
              <a:rPr lang="en-US" dirty="0"/>
              <a:t> </a:t>
            </a:r>
            <a:r>
              <a:rPr lang="en-US" dirty="0" err="1"/>
              <a:t>phụ</a:t>
            </a:r>
            <a:r>
              <a:rPr lang="en-US" dirty="0"/>
              <a:t> </a:t>
            </a:r>
            <a:r>
              <a:rPr lang="en-US" dirty="0" err="1"/>
              <a:t>thuộc</a:t>
            </a:r>
            <a:r>
              <a:rPr lang="en-US" dirty="0"/>
              <a:t> </a:t>
            </a:r>
            <a:r>
              <a:rPr lang="en-US" dirty="0" err="1"/>
              <a:t>vào</a:t>
            </a:r>
            <a:r>
              <a:rPr lang="en-US" dirty="0"/>
              <a:t> </a:t>
            </a:r>
            <a:r>
              <a:rPr lang="en-US" dirty="0" err="1" smtClean="0"/>
              <a:t>những</a:t>
            </a:r>
            <a:r>
              <a:rPr lang="en-US" dirty="0" smtClean="0"/>
              <a:t> </a:t>
            </a:r>
            <a:r>
              <a:rPr lang="en-US" dirty="0" err="1" smtClean="0"/>
              <a:t>ràng</a:t>
            </a:r>
            <a:r>
              <a:rPr lang="en-US" dirty="0" smtClean="0"/>
              <a:t> </a:t>
            </a:r>
            <a:r>
              <a:rPr lang="en-US" dirty="0" err="1"/>
              <a:t>buộc</a:t>
            </a:r>
            <a:r>
              <a:rPr lang="en-US" dirty="0"/>
              <a:t> </a:t>
            </a:r>
            <a:r>
              <a:rPr lang="en-US" dirty="0" err="1"/>
              <a:t>đông</a:t>
            </a:r>
            <a:r>
              <a:rPr lang="en-US" dirty="0"/>
              <a:t>, </a:t>
            </a:r>
            <a:r>
              <a:rPr lang="en-US" dirty="0" err="1"/>
              <a:t>tây</a:t>
            </a:r>
            <a:r>
              <a:rPr lang="en-US" dirty="0"/>
              <a:t> , </a:t>
            </a:r>
            <a:r>
              <a:rPr lang="en-US" dirty="0" err="1"/>
              <a:t>nam</a:t>
            </a:r>
            <a:r>
              <a:rPr lang="en-US" dirty="0"/>
              <a:t>, </a:t>
            </a:r>
            <a:r>
              <a:rPr lang="en-US" dirty="0" err="1"/>
              <a:t>bắc</a:t>
            </a:r>
            <a:r>
              <a:rPr lang="en-US" dirty="0"/>
              <a:t> </a:t>
            </a:r>
            <a:r>
              <a:rPr lang="en-US" dirty="0" err="1"/>
              <a:t>gì</a:t>
            </a:r>
            <a:r>
              <a:rPr lang="en-US" dirty="0"/>
              <a:t> </a:t>
            </a:r>
            <a:r>
              <a:rPr lang="en-US" dirty="0" err="1"/>
              <a:t>cả</a:t>
            </a:r>
            <a:r>
              <a:rPr lang="en-US" dirty="0"/>
              <a:t>.</a:t>
            </a:r>
            <a:endParaRPr lang="en-US" dirty="0" smtClean="0"/>
          </a:p>
          <a:p>
            <a:pPr lvl="1"/>
            <a:endParaRPr lang="en-US" dirty="0"/>
          </a:p>
        </p:txBody>
      </p:sp>
    </p:spTree>
    <p:extLst>
      <p:ext uri="{BB962C8B-B14F-4D97-AF65-F5344CB8AC3E}">
        <p14:creationId xmlns:p14="http://schemas.microsoft.com/office/powerpoint/2010/main" val="1798700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2: </a:t>
            </a:r>
            <a:r>
              <a:rPr lang="en-US" dirty="0" err="1" smtClean="0"/>
              <a:t>Thiết</a:t>
            </a:r>
            <a:r>
              <a:rPr lang="en-US" dirty="0" smtClean="0"/>
              <a:t> </a:t>
            </a:r>
            <a:r>
              <a:rPr lang="en-US" dirty="0" err="1" smtClean="0"/>
              <a:t>kế</a:t>
            </a:r>
            <a:r>
              <a:rPr lang="en-US" dirty="0" smtClean="0"/>
              <a:t> GUI </a:t>
            </a:r>
            <a:r>
              <a:rPr lang="en-US" dirty="0" err="1" smtClean="0"/>
              <a:t>và</a:t>
            </a:r>
            <a:r>
              <a:rPr lang="en-US" dirty="0" smtClean="0"/>
              <a:t> </a:t>
            </a:r>
            <a:r>
              <a:rPr lang="en-US" dirty="0" err="1" smtClean="0"/>
              <a:t>xử</a:t>
            </a:r>
            <a:r>
              <a:rPr lang="en-US" dirty="0" smtClean="0"/>
              <a:t> </a:t>
            </a:r>
            <a:r>
              <a:rPr lang="en-US" dirty="0" err="1" smtClean="0"/>
              <a:t>lý</a:t>
            </a:r>
            <a:r>
              <a:rPr lang="en-US" dirty="0" smtClean="0"/>
              <a:t> </a:t>
            </a:r>
            <a:r>
              <a:rPr lang="en-US" dirty="0" err="1" smtClean="0"/>
              <a:t>biến</a:t>
            </a:r>
            <a:r>
              <a:rPr lang="en-US" dirty="0" smtClean="0"/>
              <a:t> </a:t>
            </a:r>
            <a:r>
              <a:rPr lang="en-US" dirty="0" err="1" smtClean="0"/>
              <a:t>cố</a:t>
            </a:r>
            <a:r>
              <a:rPr lang="en-US" dirty="0" smtClean="0"/>
              <a:t> </a:t>
            </a:r>
            <a:r>
              <a:rPr lang="en-US" dirty="0" err="1" smtClean="0"/>
              <a:t>sự</a:t>
            </a:r>
            <a:r>
              <a:rPr lang="en-US" dirty="0" smtClean="0"/>
              <a:t> </a:t>
            </a:r>
            <a:r>
              <a:rPr lang="en-US" dirty="0" err="1" smtClean="0"/>
              <a:t>kiện</a:t>
            </a:r>
            <a:r>
              <a:rPr lang="en-US" dirty="0" smtClean="0"/>
              <a:t> </a:t>
            </a:r>
            <a:r>
              <a:rPr lang="en-US" dirty="0" err="1" smtClean="0"/>
              <a:t>cho</a:t>
            </a:r>
            <a:r>
              <a:rPr lang="en-US" dirty="0" smtClean="0"/>
              <a:t> </a:t>
            </a:r>
            <a:r>
              <a:rPr lang="en-US" dirty="0" err="1" smtClean="0"/>
              <a:t>chương</a:t>
            </a:r>
            <a:r>
              <a:rPr lang="en-US" dirty="0" smtClean="0"/>
              <a:t> </a:t>
            </a:r>
            <a:r>
              <a:rPr lang="en-US" dirty="0" err="1" smtClean="0"/>
              <a:t>trình</a:t>
            </a:r>
            <a:r>
              <a:rPr lang="en-US" dirty="0" smtClean="0"/>
              <a:t> Java.</a:t>
            </a:r>
            <a:endParaRPr lang="en-US" dirty="0"/>
          </a:p>
        </p:txBody>
      </p:sp>
      <p:sp>
        <p:nvSpPr>
          <p:cNvPr id="3" name="Content Placeholder 2"/>
          <p:cNvSpPr>
            <a:spLocks noGrp="1"/>
          </p:cNvSpPr>
          <p:nvPr>
            <p:ph idx="1"/>
          </p:nvPr>
        </p:nvSpPr>
        <p:spPr/>
        <p:txBody>
          <a:bodyPr/>
          <a:lstStyle/>
          <a:p>
            <a:pPr marL="0" indent="0">
              <a:buNone/>
            </a:pPr>
            <a:r>
              <a:rPr lang="en-US" dirty="0"/>
              <a:t>1. </a:t>
            </a:r>
            <a:r>
              <a:rPr lang="en-US" dirty="0" err="1"/>
              <a:t>Tạo</a:t>
            </a:r>
            <a:r>
              <a:rPr lang="en-US" dirty="0"/>
              <a:t> </a:t>
            </a:r>
            <a:r>
              <a:rPr lang="en-US" dirty="0" err="1"/>
              <a:t>khung</a:t>
            </a:r>
            <a:r>
              <a:rPr lang="en-US" dirty="0"/>
              <a:t> </a:t>
            </a:r>
            <a:r>
              <a:rPr lang="en-US" dirty="0" err="1"/>
              <a:t>chứa</a:t>
            </a:r>
            <a:r>
              <a:rPr lang="en-US" dirty="0"/>
              <a:t> </a:t>
            </a:r>
            <a:r>
              <a:rPr lang="en-US" dirty="0" err="1"/>
              <a:t>cửa</a:t>
            </a:r>
            <a:r>
              <a:rPr lang="en-US" dirty="0"/>
              <a:t> </a:t>
            </a:r>
            <a:r>
              <a:rPr lang="en-US" dirty="0" err="1"/>
              <a:t>sổ</a:t>
            </a:r>
            <a:r>
              <a:rPr lang="en-US" dirty="0"/>
              <a:t> </a:t>
            </a:r>
            <a:r>
              <a:rPr lang="en-US" dirty="0" err="1"/>
              <a:t>chương</a:t>
            </a:r>
            <a:r>
              <a:rPr lang="en-US" dirty="0"/>
              <a:t> </a:t>
            </a:r>
            <a:r>
              <a:rPr lang="en-US" dirty="0" err="1"/>
              <a:t>trình</a:t>
            </a:r>
            <a:endParaRPr lang="en-US" dirty="0"/>
          </a:p>
          <a:p>
            <a:pPr marL="0" indent="0">
              <a:buNone/>
            </a:pPr>
            <a:r>
              <a:rPr lang="en-US" dirty="0" smtClean="0"/>
              <a:t>2</a:t>
            </a:r>
            <a:r>
              <a:rPr lang="en-US" dirty="0"/>
              <a:t>. </a:t>
            </a:r>
            <a:r>
              <a:rPr lang="en-US" dirty="0" err="1"/>
              <a:t>Tạo</a:t>
            </a:r>
            <a:r>
              <a:rPr lang="en-US" dirty="0"/>
              <a:t> </a:t>
            </a:r>
            <a:r>
              <a:rPr lang="en-US" dirty="0" err="1"/>
              <a:t>hệ</a:t>
            </a:r>
            <a:r>
              <a:rPr lang="en-US" dirty="0"/>
              <a:t> </a:t>
            </a:r>
            <a:r>
              <a:rPr lang="en-US" dirty="0" err="1"/>
              <a:t>thống</a:t>
            </a:r>
            <a:r>
              <a:rPr lang="en-US" dirty="0"/>
              <a:t> </a:t>
            </a:r>
            <a:r>
              <a:rPr lang="en-US" dirty="0" err="1"/>
              <a:t>thực</a:t>
            </a:r>
            <a:r>
              <a:rPr lang="en-US" dirty="0"/>
              <a:t> </a:t>
            </a:r>
            <a:r>
              <a:rPr lang="en-US" dirty="0" err="1"/>
              <a:t>đơn</a:t>
            </a:r>
            <a:r>
              <a:rPr lang="en-US" dirty="0"/>
              <a:t>.</a:t>
            </a:r>
          </a:p>
          <a:p>
            <a:pPr marL="0" indent="0">
              <a:buNone/>
            </a:pPr>
            <a:r>
              <a:rPr lang="en-US" dirty="0" smtClean="0"/>
              <a:t>3</a:t>
            </a:r>
            <a:r>
              <a:rPr lang="en-US" dirty="0"/>
              <a:t>. </a:t>
            </a:r>
            <a:r>
              <a:rPr lang="en-US" dirty="0" err="1"/>
              <a:t>Trình</a:t>
            </a:r>
            <a:r>
              <a:rPr lang="en-US" dirty="0"/>
              <a:t> </a:t>
            </a:r>
            <a:r>
              <a:rPr lang="en-US" dirty="0" err="1"/>
              <a:t>bày</a:t>
            </a:r>
            <a:r>
              <a:rPr lang="en-US" dirty="0"/>
              <a:t> </a:t>
            </a:r>
            <a:r>
              <a:rPr lang="en-US" dirty="0" err="1"/>
              <a:t>các</a:t>
            </a:r>
            <a:r>
              <a:rPr lang="en-US" dirty="0"/>
              <a:t> component </a:t>
            </a:r>
            <a:r>
              <a:rPr lang="en-US" dirty="0" err="1"/>
              <a:t>trong</a:t>
            </a:r>
            <a:r>
              <a:rPr lang="en-US" dirty="0"/>
              <a:t> </a:t>
            </a:r>
            <a:r>
              <a:rPr lang="en-US" dirty="0" err="1"/>
              <a:t>khung</a:t>
            </a:r>
            <a:r>
              <a:rPr lang="en-US" dirty="0"/>
              <a:t> </a:t>
            </a:r>
            <a:r>
              <a:rPr lang="en-US" dirty="0" err="1"/>
              <a:t>chứa</a:t>
            </a:r>
            <a:r>
              <a:rPr lang="en-US" dirty="0"/>
              <a:t>.</a:t>
            </a:r>
          </a:p>
          <a:p>
            <a:pPr marL="0" indent="0">
              <a:buNone/>
            </a:pPr>
            <a:r>
              <a:rPr lang="en-US" dirty="0" smtClean="0"/>
              <a:t>4</a:t>
            </a:r>
            <a:r>
              <a:rPr lang="en-US" dirty="0"/>
              <a:t>. </a:t>
            </a:r>
            <a:r>
              <a:rPr lang="en-US" dirty="0" err="1"/>
              <a:t>Mô</a:t>
            </a:r>
            <a:r>
              <a:rPr lang="en-US" dirty="0"/>
              <a:t> </a:t>
            </a:r>
            <a:r>
              <a:rPr lang="en-US" dirty="0" err="1"/>
              <a:t>hình</a:t>
            </a:r>
            <a:r>
              <a:rPr lang="en-US" dirty="0"/>
              <a:t> </a:t>
            </a:r>
            <a:r>
              <a:rPr lang="en-US" dirty="0" err="1"/>
              <a:t>xử</a:t>
            </a:r>
            <a:r>
              <a:rPr lang="en-US" dirty="0"/>
              <a:t> </a:t>
            </a:r>
            <a:r>
              <a:rPr lang="en-US" dirty="0" err="1"/>
              <a:t>lý</a:t>
            </a:r>
            <a:r>
              <a:rPr lang="en-US" dirty="0"/>
              <a:t> </a:t>
            </a:r>
            <a:r>
              <a:rPr lang="en-US" dirty="0" err="1"/>
              <a:t>sự</a:t>
            </a:r>
            <a:r>
              <a:rPr lang="en-US" dirty="0"/>
              <a:t> </a:t>
            </a:r>
            <a:r>
              <a:rPr lang="en-US" dirty="0" err="1"/>
              <a:t>kiện</a:t>
            </a:r>
            <a:r>
              <a:rPr lang="en-US" dirty="0"/>
              <a:t>.</a:t>
            </a:r>
          </a:p>
          <a:p>
            <a:pPr marL="0" indent="0">
              <a:buNone/>
            </a:pPr>
            <a:r>
              <a:rPr lang="en-US" dirty="0" smtClean="0"/>
              <a:t>5</a:t>
            </a:r>
            <a:r>
              <a:rPr lang="en-US" dirty="0"/>
              <a:t>. </a:t>
            </a:r>
            <a:r>
              <a:rPr lang="en-US" dirty="0" err="1"/>
              <a:t>Sự</a:t>
            </a:r>
            <a:r>
              <a:rPr lang="en-US" dirty="0"/>
              <a:t> </a:t>
            </a:r>
            <a:r>
              <a:rPr lang="en-US" dirty="0" err="1"/>
              <a:t>kiện</a:t>
            </a:r>
            <a:r>
              <a:rPr lang="en-US" dirty="0"/>
              <a:t> </a:t>
            </a:r>
            <a:r>
              <a:rPr lang="en-US" dirty="0" err="1"/>
              <a:t>chuột</a:t>
            </a:r>
            <a:endParaRPr lang="en-US" dirty="0"/>
          </a:p>
          <a:p>
            <a:pPr marL="0" indent="0">
              <a:buNone/>
            </a:pPr>
            <a:r>
              <a:rPr lang="en-US" dirty="0" smtClean="0"/>
              <a:t>6</a:t>
            </a:r>
            <a:r>
              <a:rPr lang="en-US" dirty="0"/>
              <a:t>. </a:t>
            </a:r>
            <a:r>
              <a:rPr lang="en-US" dirty="0" err="1"/>
              <a:t>Sự</a:t>
            </a:r>
            <a:r>
              <a:rPr lang="en-US" dirty="0"/>
              <a:t> </a:t>
            </a:r>
            <a:r>
              <a:rPr lang="en-US" dirty="0" err="1"/>
              <a:t>kiện</a:t>
            </a:r>
            <a:r>
              <a:rPr lang="en-US" dirty="0"/>
              <a:t> </a:t>
            </a:r>
            <a:r>
              <a:rPr lang="en-US" dirty="0" err="1"/>
              <a:t>bàn</a:t>
            </a:r>
            <a:r>
              <a:rPr lang="en-US" dirty="0"/>
              <a:t> </a:t>
            </a:r>
            <a:r>
              <a:rPr lang="en-US" dirty="0" err="1"/>
              <a:t>phím</a:t>
            </a:r>
            <a:endParaRPr lang="en-US" dirty="0"/>
          </a:p>
          <a:p>
            <a:endParaRPr lang="en-US" dirty="0"/>
          </a:p>
        </p:txBody>
      </p:sp>
    </p:spTree>
    <p:extLst>
      <p:ext uri="{BB962C8B-B14F-4D97-AF65-F5344CB8AC3E}">
        <p14:creationId xmlns:p14="http://schemas.microsoft.com/office/powerpoint/2010/main" val="3337285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a:t>
            </a:r>
            <a:r>
              <a:rPr lang="en-US" dirty="0" err="1" smtClean="0"/>
              <a:t>Tạo</a:t>
            </a:r>
            <a:r>
              <a:rPr lang="en-US" dirty="0" smtClean="0"/>
              <a:t> </a:t>
            </a:r>
            <a:r>
              <a:rPr lang="en-US" dirty="0" err="1" smtClean="0"/>
              <a:t>khung</a:t>
            </a:r>
            <a:r>
              <a:rPr lang="en-US" dirty="0" smtClean="0"/>
              <a:t> </a:t>
            </a:r>
            <a:r>
              <a:rPr lang="en-US" dirty="0" err="1" smtClean="0"/>
              <a:t>chứa</a:t>
            </a:r>
            <a:r>
              <a:rPr lang="en-US" dirty="0" smtClean="0"/>
              <a:t> </a:t>
            </a:r>
            <a:r>
              <a:rPr lang="en-US" dirty="0" err="1" smtClean="0"/>
              <a:t>cửa</a:t>
            </a:r>
            <a:r>
              <a:rPr lang="en-US" dirty="0" smtClean="0"/>
              <a:t> </a:t>
            </a:r>
            <a:r>
              <a:rPr lang="en-US" dirty="0" err="1" smtClean="0"/>
              <a:t>sổ</a:t>
            </a:r>
            <a:r>
              <a:rPr lang="en-US" dirty="0" smtClean="0"/>
              <a:t> </a:t>
            </a:r>
            <a:r>
              <a:rPr lang="en-US" dirty="0" err="1" smtClean="0"/>
              <a:t>chương</a:t>
            </a:r>
            <a:r>
              <a:rPr lang="en-US" dirty="0" smtClean="0"/>
              <a:t> </a:t>
            </a:r>
            <a:r>
              <a:rPr lang="en-US" dirty="0" err="1" smtClean="0"/>
              <a:t>trình</a:t>
            </a:r>
            <a:endParaRPr lang="en-US" dirty="0"/>
          </a:p>
        </p:txBody>
      </p:sp>
      <p:sp>
        <p:nvSpPr>
          <p:cNvPr id="3" name="Content Placeholder 2"/>
          <p:cNvSpPr>
            <a:spLocks noGrp="1"/>
          </p:cNvSpPr>
          <p:nvPr>
            <p:ph idx="1"/>
          </p:nvPr>
        </p:nvSpPr>
        <p:spPr>
          <a:xfrm>
            <a:off x="1215390" y="1437005"/>
            <a:ext cx="8717280" cy="1797685"/>
          </a:xfrm>
        </p:spPr>
        <p:txBody>
          <a:bodyPr>
            <a:normAutofit fontScale="62500" lnSpcReduction="20000"/>
          </a:bodyPr>
          <a:lstStyle/>
          <a:p>
            <a:r>
              <a:rPr lang="en-US" dirty="0" err="1" smtClean="0"/>
              <a:t>Tạo</a:t>
            </a:r>
            <a:r>
              <a:rPr lang="en-US" dirty="0" smtClean="0"/>
              <a:t> </a:t>
            </a:r>
            <a:r>
              <a:rPr lang="en-US" dirty="0" err="1" smtClean="0"/>
              <a:t>khung</a:t>
            </a:r>
            <a:r>
              <a:rPr lang="en-US" dirty="0" smtClean="0"/>
              <a:t> </a:t>
            </a:r>
            <a:r>
              <a:rPr lang="en-US" dirty="0" err="1" smtClean="0"/>
              <a:t>chứa</a:t>
            </a:r>
            <a:r>
              <a:rPr lang="en-US" dirty="0" smtClean="0"/>
              <a:t> </a:t>
            </a:r>
            <a:r>
              <a:rPr lang="en-US" dirty="0" err="1" smtClean="0"/>
              <a:t>cửa</a:t>
            </a:r>
            <a:r>
              <a:rPr lang="en-US" dirty="0" smtClean="0"/>
              <a:t> </a:t>
            </a:r>
            <a:r>
              <a:rPr lang="en-US" dirty="0" err="1" smtClean="0"/>
              <a:t>sổ</a:t>
            </a:r>
            <a:r>
              <a:rPr lang="en-US" dirty="0" smtClean="0"/>
              <a:t> </a:t>
            </a:r>
            <a:r>
              <a:rPr lang="en-US" dirty="0" err="1" smtClean="0"/>
              <a:t>chương</a:t>
            </a:r>
            <a:r>
              <a:rPr lang="en-US" dirty="0" smtClean="0"/>
              <a:t> </a:t>
            </a:r>
            <a:r>
              <a:rPr lang="en-US" dirty="0" err="1" smtClean="0"/>
              <a:t>trình</a:t>
            </a:r>
            <a:endParaRPr lang="en-US" dirty="0" smtClean="0"/>
          </a:p>
          <a:p>
            <a:pPr marL="0" indent="0">
              <a:buNone/>
            </a:pPr>
            <a:r>
              <a:rPr lang="en-US" dirty="0" smtClean="0"/>
              <a:t>	</a:t>
            </a:r>
            <a:r>
              <a:rPr lang="vi-VN" dirty="0" smtClean="0">
                <a:latin typeface="Calibri" panose="020F0502020204030204" pitchFamily="34" charset="0"/>
                <a:cs typeface="Calibri" panose="020F0502020204030204" pitchFamily="34" charset="0"/>
              </a:rPr>
              <a:t>Thông </a:t>
            </a:r>
            <a:r>
              <a:rPr lang="vi-VN" dirty="0">
                <a:latin typeface="Calibri" panose="020F0502020204030204" pitchFamily="34" charset="0"/>
                <a:cs typeface="Calibri" panose="020F0502020204030204" pitchFamily="34" charset="0"/>
              </a:rPr>
              <a:t>thường để tạo cửa sổ chính cho chương trình </a:t>
            </a:r>
            <a:r>
              <a:rPr lang="vi-VN" dirty="0" smtClean="0">
                <a:latin typeface="Calibri" panose="020F0502020204030204" pitchFamily="34" charset="0"/>
                <a:cs typeface="Calibri" panose="020F0502020204030204" pitchFamily="34" charset="0"/>
              </a:rPr>
              <a:t>ứng</a:t>
            </a:r>
            <a:r>
              <a:rPr lang="en-US" dirty="0" smtClean="0">
                <a:latin typeface="Calibri" panose="020F0502020204030204" pitchFamily="34" charset="0"/>
                <a:cs typeface="Calibri" panose="020F0502020204030204" pitchFamily="34" charset="0"/>
              </a:rPr>
              <a:t> </a:t>
            </a:r>
            <a:r>
              <a:rPr lang="vi-VN" dirty="0" smtClean="0">
                <a:latin typeface="Calibri" panose="020F0502020204030204" pitchFamily="34" charset="0"/>
                <a:cs typeface="Calibri" panose="020F0502020204030204" pitchFamily="34" charset="0"/>
              </a:rPr>
              <a:t>dụng </a:t>
            </a:r>
            <a:r>
              <a:rPr lang="vi-VN" dirty="0">
                <a:latin typeface="Calibri" panose="020F0502020204030204" pitchFamily="34" charset="0"/>
                <a:cs typeface="Calibri" panose="020F0502020204030204" pitchFamily="34" charset="0"/>
              </a:rPr>
              <a:t>ta tiến hành các bước:</a:t>
            </a:r>
          </a:p>
          <a:p>
            <a:pPr marL="0" indent="0">
              <a:buNone/>
            </a:pPr>
            <a:r>
              <a:rPr lang="en-US" dirty="0" smtClean="0">
                <a:latin typeface="Calibri" panose="020F0502020204030204" pitchFamily="34" charset="0"/>
                <a:cs typeface="Calibri" panose="020F0502020204030204" pitchFamily="34" charset="0"/>
              </a:rPr>
              <a:t>	</a:t>
            </a:r>
            <a:r>
              <a:rPr lang="vi-VN" dirty="0" smtClean="0">
                <a:latin typeface="Calibri" panose="020F0502020204030204" pitchFamily="34" charset="0"/>
                <a:cs typeface="Calibri" panose="020F0502020204030204" pitchFamily="34" charset="0"/>
              </a:rPr>
              <a:t>- </a:t>
            </a:r>
            <a:r>
              <a:rPr lang="vi-VN" dirty="0">
                <a:latin typeface="Calibri" panose="020F0502020204030204" pitchFamily="34" charset="0"/>
                <a:cs typeface="Calibri" panose="020F0502020204030204" pitchFamily="34" charset="0"/>
              </a:rPr>
              <a:t>Tạo đối tượng Frame</a:t>
            </a:r>
          </a:p>
          <a:p>
            <a:pPr marL="0" indent="0">
              <a:buNone/>
            </a:pPr>
            <a:r>
              <a:rPr lang="en-US" dirty="0" smtClean="0">
                <a:latin typeface="Calibri" panose="020F0502020204030204" pitchFamily="34" charset="0"/>
                <a:cs typeface="Calibri" panose="020F0502020204030204" pitchFamily="34" charset="0"/>
              </a:rPr>
              <a:t>	</a:t>
            </a:r>
            <a:r>
              <a:rPr lang="vi-VN" dirty="0" smtClean="0">
                <a:latin typeface="Calibri" panose="020F0502020204030204" pitchFamily="34" charset="0"/>
                <a:cs typeface="Calibri" panose="020F0502020204030204" pitchFamily="34" charset="0"/>
              </a:rPr>
              <a:t>- </a:t>
            </a:r>
            <a:r>
              <a:rPr lang="vi-VN" dirty="0">
                <a:latin typeface="Calibri" panose="020F0502020204030204" pitchFamily="34" charset="0"/>
                <a:cs typeface="Calibri" panose="020F0502020204030204" pitchFamily="34" charset="0"/>
              </a:rPr>
              <a:t>Xác định kích thước của Frame</a:t>
            </a:r>
          </a:p>
          <a:p>
            <a:pPr marL="0" indent="0">
              <a:buNone/>
            </a:pPr>
            <a:r>
              <a:rPr lang="en-US" dirty="0" smtClean="0"/>
              <a:t>	- </a:t>
            </a:r>
            <a:r>
              <a:rPr lang="en-US" dirty="0" err="1"/>
              <a:t>Thể</a:t>
            </a:r>
            <a:r>
              <a:rPr lang="en-US" dirty="0"/>
              <a:t> </a:t>
            </a:r>
            <a:r>
              <a:rPr lang="en-US" dirty="0" err="1"/>
              <a:t>hiện</a:t>
            </a:r>
            <a:r>
              <a:rPr lang="en-US" dirty="0"/>
              <a:t> Frame </a:t>
            </a:r>
            <a:r>
              <a:rPr lang="en-US" dirty="0" err="1"/>
              <a:t>trên</a:t>
            </a:r>
            <a:r>
              <a:rPr lang="en-US" dirty="0"/>
              <a:t> </a:t>
            </a:r>
            <a:r>
              <a:rPr lang="en-US" dirty="0" err="1"/>
              <a:t>màn</a:t>
            </a:r>
            <a:r>
              <a:rPr lang="en-US" dirty="0"/>
              <a:t> </a:t>
            </a:r>
            <a:r>
              <a:rPr lang="en-US" dirty="0" err="1"/>
              <a:t>hình</a:t>
            </a:r>
            <a:endParaRPr lang="en-US" dirty="0"/>
          </a:p>
        </p:txBody>
      </p:sp>
      <p:sp>
        <p:nvSpPr>
          <p:cNvPr id="4" name="TextBox 3"/>
          <p:cNvSpPr txBox="1"/>
          <p:nvPr/>
        </p:nvSpPr>
        <p:spPr>
          <a:xfrm>
            <a:off x="685800" y="3234690"/>
            <a:ext cx="4960620" cy="3693319"/>
          </a:xfrm>
          <a:prstGeom prst="rect">
            <a:avLst/>
          </a:prstGeom>
          <a:noFill/>
        </p:spPr>
        <p:txBody>
          <a:bodyPr wrap="square" rtlCol="0">
            <a:spAutoFit/>
          </a:bodyPr>
          <a:lstStyle/>
          <a:p>
            <a:r>
              <a:rPr lang="en-US" i="1" dirty="0"/>
              <a:t>import </a:t>
            </a:r>
            <a:r>
              <a:rPr lang="en-US" i="1" dirty="0" err="1"/>
              <a:t>java.awt</a:t>
            </a:r>
            <a:r>
              <a:rPr lang="en-US" i="1" dirty="0"/>
              <a:t>.*;</a:t>
            </a:r>
          </a:p>
          <a:p>
            <a:r>
              <a:rPr lang="en-US" i="1" dirty="0"/>
              <a:t>class </a:t>
            </a:r>
            <a:r>
              <a:rPr lang="en-US" i="1" dirty="0" err="1"/>
              <a:t>FrameDemo</a:t>
            </a:r>
            <a:endParaRPr lang="en-US" i="1" dirty="0"/>
          </a:p>
          <a:p>
            <a:r>
              <a:rPr lang="en-US" i="1" dirty="0"/>
              <a:t>{</a:t>
            </a:r>
          </a:p>
          <a:p>
            <a:r>
              <a:rPr lang="en-US" i="1" dirty="0"/>
              <a:t>public static void main(String </a:t>
            </a:r>
            <a:r>
              <a:rPr lang="en-US" i="1" dirty="0" err="1"/>
              <a:t>args</a:t>
            </a:r>
            <a:r>
              <a:rPr lang="en-US" i="1" dirty="0"/>
              <a:t>[])</a:t>
            </a:r>
          </a:p>
          <a:p>
            <a:r>
              <a:rPr lang="en-US" i="1" dirty="0"/>
              <a:t>{</a:t>
            </a:r>
          </a:p>
          <a:p>
            <a:r>
              <a:rPr lang="vi-VN" i="1" dirty="0"/>
              <a:t>// Tạo đối tượng khung chứaFrame</a:t>
            </a:r>
          </a:p>
          <a:p>
            <a:r>
              <a:rPr lang="en-US" i="1" dirty="0"/>
              <a:t>Frame </a:t>
            </a:r>
            <a:r>
              <a:rPr lang="en-US" i="1" dirty="0" err="1"/>
              <a:t>fr</a:t>
            </a:r>
            <a:r>
              <a:rPr lang="en-US" i="1" dirty="0"/>
              <a:t> = new Frame("My First Window") ;</a:t>
            </a:r>
          </a:p>
          <a:p>
            <a:r>
              <a:rPr lang="vi-VN" i="1" dirty="0"/>
              <a:t>// Xác định kích thước, vị trí của Frame</a:t>
            </a:r>
          </a:p>
          <a:p>
            <a:r>
              <a:rPr lang="en-US" i="1" dirty="0" err="1"/>
              <a:t>fr.setBounds</a:t>
            </a:r>
            <a:r>
              <a:rPr lang="en-US" i="1" dirty="0"/>
              <a:t>(0, 0, 640, 480);</a:t>
            </a:r>
          </a:p>
          <a:p>
            <a:r>
              <a:rPr lang="en-US" i="1" dirty="0"/>
              <a:t>// </a:t>
            </a:r>
            <a:r>
              <a:rPr lang="en-US" i="1" dirty="0" err="1"/>
              <a:t>Hiển</a:t>
            </a:r>
            <a:r>
              <a:rPr lang="en-US" i="1" dirty="0"/>
              <a:t> </a:t>
            </a:r>
            <a:r>
              <a:rPr lang="en-US" i="1" dirty="0" err="1"/>
              <a:t>thị</a:t>
            </a:r>
            <a:r>
              <a:rPr lang="en-US" i="1" dirty="0"/>
              <a:t> </a:t>
            </a:r>
            <a:r>
              <a:rPr lang="en-US" i="1" dirty="0" smtClean="0"/>
              <a:t>Frame</a:t>
            </a:r>
          </a:p>
          <a:p>
            <a:r>
              <a:rPr lang="en-US" i="1" dirty="0" err="1"/>
              <a:t>fr.setVisible</a:t>
            </a:r>
            <a:r>
              <a:rPr lang="en-US" i="1" dirty="0"/>
              <a:t>(true);</a:t>
            </a:r>
          </a:p>
          <a:p>
            <a:r>
              <a:rPr lang="en-US" i="1" dirty="0"/>
              <a:t>}</a:t>
            </a:r>
          </a:p>
          <a:p>
            <a:r>
              <a:rPr lang="en-US" i="1" dirty="0"/>
              <a:t>}</a:t>
            </a:r>
            <a:endParaRPr lang="en-US" dirty="0"/>
          </a:p>
        </p:txBody>
      </p:sp>
      <p:pic>
        <p:nvPicPr>
          <p:cNvPr id="5" name="Picture 4"/>
          <p:cNvPicPr>
            <a:picLocks noChangeAspect="1"/>
          </p:cNvPicPr>
          <p:nvPr/>
        </p:nvPicPr>
        <p:blipFill>
          <a:blip r:embed="rId2"/>
          <a:stretch>
            <a:fillRect/>
          </a:stretch>
        </p:blipFill>
        <p:spPr>
          <a:xfrm>
            <a:off x="5168265" y="3664267"/>
            <a:ext cx="6185535" cy="2228850"/>
          </a:xfrm>
          <a:prstGeom prst="rect">
            <a:avLst/>
          </a:prstGeom>
        </p:spPr>
      </p:pic>
    </p:spTree>
    <p:extLst>
      <p:ext uri="{BB962C8B-B14F-4D97-AF65-F5344CB8AC3E}">
        <p14:creationId xmlns:p14="http://schemas.microsoft.com/office/powerpoint/2010/main" val="9667182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a:t>
            </a:r>
            <a:r>
              <a:rPr lang="en-US" dirty="0" err="1" smtClean="0"/>
              <a:t>Tạo</a:t>
            </a:r>
            <a:r>
              <a:rPr lang="en-US" dirty="0" smtClean="0"/>
              <a:t> </a:t>
            </a:r>
            <a:r>
              <a:rPr lang="en-US" dirty="0" err="1" smtClean="0"/>
              <a:t>hệ</a:t>
            </a:r>
            <a:r>
              <a:rPr lang="en-US" dirty="0" smtClean="0"/>
              <a:t> </a:t>
            </a:r>
            <a:r>
              <a:rPr lang="en-US" dirty="0" err="1" smtClean="0"/>
              <a:t>thống</a:t>
            </a:r>
            <a:r>
              <a:rPr lang="en-US" dirty="0" smtClean="0"/>
              <a:t> </a:t>
            </a:r>
            <a:r>
              <a:rPr lang="en-US" dirty="0" err="1" smtClean="0"/>
              <a:t>thực</a:t>
            </a:r>
            <a:r>
              <a:rPr lang="en-US" dirty="0" smtClean="0"/>
              <a:t> </a:t>
            </a:r>
            <a:r>
              <a:rPr lang="en-US" dirty="0" err="1" smtClean="0"/>
              <a:t>đơn</a:t>
            </a:r>
            <a:endParaRPr lang="en-US" dirty="0"/>
          </a:p>
        </p:txBody>
      </p:sp>
      <p:sp>
        <p:nvSpPr>
          <p:cNvPr id="3" name="Content Placeholder 2"/>
          <p:cNvSpPr>
            <a:spLocks noGrp="1"/>
          </p:cNvSpPr>
          <p:nvPr>
            <p:ph idx="1"/>
          </p:nvPr>
        </p:nvSpPr>
        <p:spPr/>
        <p:txBody>
          <a:bodyPr/>
          <a:lstStyle/>
          <a:p>
            <a:r>
              <a:rPr lang="en-US" dirty="0" err="1" smtClean="0"/>
              <a:t>Tạo</a:t>
            </a:r>
            <a:r>
              <a:rPr lang="en-US" dirty="0" smtClean="0"/>
              <a:t> menu:	</a:t>
            </a:r>
            <a:r>
              <a:rPr lang="vi-VN" dirty="0" smtClean="0">
                <a:latin typeface="Calibri" panose="020F0502020204030204" pitchFamily="34" charset="0"/>
                <a:cs typeface="Calibri" panose="020F0502020204030204" pitchFamily="34" charset="0"/>
              </a:rPr>
              <a:t>Đối </a:t>
            </a:r>
            <a:r>
              <a:rPr lang="vi-VN" dirty="0">
                <a:latin typeface="Calibri" panose="020F0502020204030204" pitchFamily="34" charset="0"/>
                <a:cs typeface="Calibri" panose="020F0502020204030204" pitchFamily="34" charset="0"/>
              </a:rPr>
              <a:t>với thư viện awt, để xây dựng hệ thống thực đơn </a:t>
            </a:r>
            <a:r>
              <a:rPr lang="vi-VN" dirty="0" smtClean="0">
                <a:latin typeface="Calibri" panose="020F0502020204030204" pitchFamily="34" charset="0"/>
                <a:cs typeface="Calibri" panose="020F0502020204030204" pitchFamily="34" charset="0"/>
              </a:rPr>
              <a:t>cho</a:t>
            </a:r>
            <a:r>
              <a:rPr lang="en-US" dirty="0" smtClean="0">
                <a:latin typeface="Calibri" panose="020F0502020204030204" pitchFamily="34" charset="0"/>
                <a:cs typeface="Calibri" panose="020F0502020204030204" pitchFamily="34" charset="0"/>
              </a:rPr>
              <a:t> </a:t>
            </a:r>
            <a:r>
              <a:rPr lang="vi-VN" dirty="0" smtClean="0">
                <a:latin typeface="Calibri" panose="020F0502020204030204" pitchFamily="34" charset="0"/>
                <a:cs typeface="Calibri" panose="020F0502020204030204" pitchFamily="34" charset="0"/>
              </a:rPr>
              <a:t>chương </a:t>
            </a:r>
            <a:r>
              <a:rPr lang="vi-VN" dirty="0">
                <a:latin typeface="Calibri" panose="020F0502020204030204" pitchFamily="34" charset="0"/>
                <a:cs typeface="Calibri" panose="020F0502020204030204" pitchFamily="34" charset="0"/>
              </a:rPr>
              <a:t>trình ứng dụng chúng ta có thể dùng các lớp MenuBar</a:t>
            </a:r>
            <a:r>
              <a:rPr lang="vi-VN" dirty="0" smtClean="0">
                <a:latin typeface="Calibri" panose="020F0502020204030204" pitchFamily="34" charset="0"/>
                <a:cs typeface="Calibri" panose="020F0502020204030204" pitchFamily="34" charset="0"/>
              </a:rPr>
              <a:t>,</a:t>
            </a:r>
            <a:r>
              <a:rPr lang="en-US" dirty="0" smtClean="0">
                <a:latin typeface="Calibri" panose="020F0502020204030204" pitchFamily="34" charset="0"/>
                <a:cs typeface="Calibri" panose="020F0502020204030204" pitchFamily="34" charset="0"/>
              </a:rPr>
              <a:t> Menu</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MenuItem</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MenuShortcut</a:t>
            </a:r>
            <a:r>
              <a:rPr lang="en-US" dirty="0" smtClean="0">
                <a:latin typeface="Calibri" panose="020F0502020204030204" pitchFamily="34" charset="0"/>
                <a:cs typeface="Calibri" panose="020F0502020204030204" pitchFamily="34" charset="0"/>
              </a:rPr>
              <a:t>.</a:t>
            </a:r>
          </a:p>
          <a:p>
            <a:endParaRPr lang="en-US" dirty="0">
              <a:latin typeface="Calibri" panose="020F0502020204030204" pitchFamily="34" charset="0"/>
              <a:cs typeface="Calibri" panose="020F0502020204030204" pitchFamily="34" charset="0"/>
            </a:endParaRPr>
          </a:p>
        </p:txBody>
      </p:sp>
      <p:pic>
        <p:nvPicPr>
          <p:cNvPr id="5" name="Picture 4"/>
          <p:cNvPicPr>
            <a:picLocks noChangeAspect="1"/>
          </p:cNvPicPr>
          <p:nvPr/>
        </p:nvPicPr>
        <p:blipFill>
          <a:blip r:embed="rId2"/>
          <a:stretch>
            <a:fillRect/>
          </a:stretch>
        </p:blipFill>
        <p:spPr>
          <a:xfrm>
            <a:off x="2057400" y="3214688"/>
            <a:ext cx="7048500" cy="2962275"/>
          </a:xfrm>
          <a:prstGeom prst="rect">
            <a:avLst/>
          </a:prstGeom>
        </p:spPr>
      </p:pic>
    </p:spTree>
    <p:extLst>
      <p:ext uri="{BB962C8B-B14F-4D97-AF65-F5344CB8AC3E}">
        <p14:creationId xmlns:p14="http://schemas.microsoft.com/office/powerpoint/2010/main" val="2804141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4846"/>
            <a:ext cx="10515600" cy="389255"/>
          </a:xfrm>
        </p:spPr>
        <p:txBody>
          <a:bodyPr>
            <a:normAutofit fontScale="90000"/>
          </a:bodyPr>
          <a:lstStyle/>
          <a:p>
            <a:r>
              <a:rPr lang="vi-VN" sz="2400" b="1" dirty="0"/>
              <a:t>Ví dụ</a:t>
            </a:r>
            <a:r>
              <a:rPr lang="vi-VN" sz="2400" dirty="0"/>
              <a:t>: Tạo hệ thống </a:t>
            </a:r>
            <a:r>
              <a:rPr lang="en-US" sz="2400" dirty="0" smtClean="0"/>
              <a:t>menu </a:t>
            </a:r>
            <a:r>
              <a:rPr lang="vi-VN" sz="2400" dirty="0" smtClean="0"/>
              <a:t>cho </a:t>
            </a:r>
            <a:r>
              <a:rPr lang="vi-VN" sz="2400" dirty="0"/>
              <a:t>chương trình Calculator</a:t>
            </a:r>
            <a:endParaRPr lang="en-US" sz="2400" dirty="0"/>
          </a:p>
        </p:txBody>
      </p:sp>
      <p:sp>
        <p:nvSpPr>
          <p:cNvPr id="3" name="Content Placeholder 2"/>
          <p:cNvSpPr>
            <a:spLocks noGrp="1"/>
          </p:cNvSpPr>
          <p:nvPr>
            <p:ph idx="1"/>
          </p:nvPr>
        </p:nvSpPr>
        <p:spPr>
          <a:xfrm>
            <a:off x="640080" y="591185"/>
            <a:ext cx="4179570" cy="4351338"/>
          </a:xfrm>
        </p:spPr>
        <p:txBody>
          <a:bodyPr>
            <a:normAutofit fontScale="62500" lnSpcReduction="20000"/>
          </a:bodyPr>
          <a:lstStyle/>
          <a:p>
            <a:pPr marL="0" indent="0">
              <a:buNone/>
            </a:pPr>
            <a:r>
              <a:rPr lang="en-US" i="1" dirty="0"/>
              <a:t>import </a:t>
            </a:r>
            <a:r>
              <a:rPr lang="en-US" i="1" dirty="0" err="1"/>
              <a:t>java.awt</a:t>
            </a:r>
            <a:r>
              <a:rPr lang="en-US" i="1" dirty="0"/>
              <a:t>.*;</a:t>
            </a:r>
          </a:p>
          <a:p>
            <a:pPr marL="0" indent="0">
              <a:buNone/>
            </a:pPr>
            <a:r>
              <a:rPr lang="en-US" i="1" dirty="0"/>
              <a:t>import </a:t>
            </a:r>
            <a:r>
              <a:rPr lang="en-US" i="1" dirty="0" err="1"/>
              <a:t>java.awt.event</a:t>
            </a:r>
            <a:r>
              <a:rPr lang="en-US" i="1" dirty="0"/>
              <a:t>.*;</a:t>
            </a:r>
          </a:p>
          <a:p>
            <a:pPr marL="0" indent="0">
              <a:buNone/>
            </a:pPr>
            <a:r>
              <a:rPr lang="en-US" i="1" dirty="0"/>
              <a:t>class Calculator</a:t>
            </a:r>
          </a:p>
          <a:p>
            <a:pPr marL="0" indent="0">
              <a:buNone/>
            </a:pPr>
            <a:r>
              <a:rPr lang="en-US" i="1" dirty="0"/>
              <a:t>{</a:t>
            </a:r>
          </a:p>
          <a:p>
            <a:pPr marL="0" indent="0">
              <a:buNone/>
            </a:pPr>
            <a:r>
              <a:rPr lang="en-US" i="1" dirty="0" smtClean="0"/>
              <a:t> public </a:t>
            </a:r>
            <a:r>
              <a:rPr lang="en-US" i="1" dirty="0"/>
              <a:t>static void main(String[] </a:t>
            </a:r>
            <a:r>
              <a:rPr lang="en-US" i="1" dirty="0" err="1"/>
              <a:t>args</a:t>
            </a:r>
            <a:r>
              <a:rPr lang="en-US" i="1" dirty="0"/>
              <a:t>)</a:t>
            </a:r>
          </a:p>
          <a:p>
            <a:pPr marL="0" indent="0">
              <a:buNone/>
            </a:pPr>
            <a:r>
              <a:rPr lang="en-US" i="1" dirty="0" smtClean="0"/>
              <a:t>{</a:t>
            </a:r>
          </a:p>
          <a:p>
            <a:pPr marL="0" indent="0">
              <a:buNone/>
            </a:pPr>
            <a:r>
              <a:rPr lang="en-US" i="1" dirty="0" err="1"/>
              <a:t>createMenu</a:t>
            </a:r>
            <a:r>
              <a:rPr lang="en-US" i="1" dirty="0"/>
              <a:t>();</a:t>
            </a:r>
          </a:p>
          <a:p>
            <a:pPr marL="0" indent="0">
              <a:buNone/>
            </a:pPr>
            <a:r>
              <a:rPr lang="en-US" i="1" dirty="0"/>
              <a:t>}</a:t>
            </a:r>
          </a:p>
          <a:p>
            <a:pPr marL="0" indent="0">
              <a:buNone/>
            </a:pPr>
            <a:r>
              <a:rPr lang="en-US" i="1" dirty="0"/>
              <a:t>private static void </a:t>
            </a:r>
            <a:r>
              <a:rPr lang="en-US" i="1" dirty="0" err="1"/>
              <a:t>createMenu</a:t>
            </a:r>
            <a:r>
              <a:rPr lang="en-US" i="1" dirty="0"/>
              <a:t>()</a:t>
            </a:r>
          </a:p>
          <a:p>
            <a:pPr marL="0" indent="0">
              <a:buNone/>
            </a:pPr>
            <a:r>
              <a:rPr lang="en-US" i="1" dirty="0"/>
              <a:t>{</a:t>
            </a:r>
          </a:p>
          <a:p>
            <a:pPr marL="0" indent="0">
              <a:buNone/>
            </a:pPr>
            <a:r>
              <a:rPr lang="en-US" i="1" dirty="0"/>
              <a:t>// Tao Frame </a:t>
            </a:r>
            <a:r>
              <a:rPr lang="en-US" i="1" dirty="0" err="1"/>
              <a:t>ung</a:t>
            </a:r>
            <a:r>
              <a:rPr lang="en-US" i="1" dirty="0"/>
              <a:t> dung</a:t>
            </a:r>
          </a:p>
          <a:p>
            <a:pPr marL="0" indent="0">
              <a:buNone/>
            </a:pPr>
            <a:r>
              <a:rPr lang="en-US" i="1" dirty="0"/>
              <a:t>final Frame </a:t>
            </a:r>
            <a:r>
              <a:rPr lang="en-US" i="1" dirty="0" err="1"/>
              <a:t>fr</a:t>
            </a:r>
            <a:r>
              <a:rPr lang="en-US" i="1" dirty="0"/>
              <a:t> = new Frame();</a:t>
            </a:r>
          </a:p>
          <a:p>
            <a:pPr marL="0" indent="0">
              <a:buNone/>
            </a:pPr>
            <a:r>
              <a:rPr lang="en-US" i="1" dirty="0" err="1"/>
              <a:t>fr.setLayout</a:t>
            </a:r>
            <a:r>
              <a:rPr lang="en-US" i="1" dirty="0"/>
              <a:t>(new </a:t>
            </a:r>
            <a:r>
              <a:rPr lang="en-US" i="1" dirty="0" err="1"/>
              <a:t>BorderLayout</a:t>
            </a:r>
            <a:r>
              <a:rPr lang="en-US" i="1" dirty="0"/>
              <a:t>());</a:t>
            </a:r>
            <a:endParaRPr lang="en-US" i="1" dirty="0" smtClean="0"/>
          </a:p>
          <a:p>
            <a:endParaRPr lang="en-US" dirty="0"/>
          </a:p>
        </p:txBody>
      </p:sp>
      <p:sp>
        <p:nvSpPr>
          <p:cNvPr id="4" name="TextBox 3"/>
          <p:cNvSpPr txBox="1"/>
          <p:nvPr/>
        </p:nvSpPr>
        <p:spPr>
          <a:xfrm>
            <a:off x="4918710" y="523379"/>
            <a:ext cx="3783330" cy="5632311"/>
          </a:xfrm>
          <a:prstGeom prst="rect">
            <a:avLst/>
          </a:prstGeom>
          <a:noFill/>
        </p:spPr>
        <p:txBody>
          <a:bodyPr wrap="square" rtlCol="0">
            <a:spAutoFit/>
          </a:bodyPr>
          <a:lstStyle/>
          <a:p>
            <a:r>
              <a:rPr lang="en-US" i="1" dirty="0"/>
              <a:t>// Tao </a:t>
            </a:r>
            <a:r>
              <a:rPr lang="en-US" i="1" dirty="0" err="1"/>
              <a:t>cac</a:t>
            </a:r>
            <a:r>
              <a:rPr lang="en-US" i="1" dirty="0"/>
              <a:t> menu bar</a:t>
            </a:r>
          </a:p>
          <a:p>
            <a:r>
              <a:rPr lang="en-US" i="1" dirty="0" err="1"/>
              <a:t>MenuBar</a:t>
            </a:r>
            <a:r>
              <a:rPr lang="en-US" i="1" dirty="0"/>
              <a:t> menu = new </a:t>
            </a:r>
            <a:r>
              <a:rPr lang="en-US" i="1" dirty="0" err="1"/>
              <a:t>MenuBar</a:t>
            </a:r>
            <a:r>
              <a:rPr lang="en-US" i="1" dirty="0"/>
              <a:t>();</a:t>
            </a:r>
          </a:p>
          <a:p>
            <a:r>
              <a:rPr lang="en-US" i="1" dirty="0"/>
              <a:t>Menu </a:t>
            </a:r>
            <a:r>
              <a:rPr lang="en-US" i="1" dirty="0" err="1"/>
              <a:t>menuFile</a:t>
            </a:r>
            <a:r>
              <a:rPr lang="en-US" i="1" dirty="0"/>
              <a:t> = new Menu("Edit");</a:t>
            </a:r>
          </a:p>
          <a:p>
            <a:r>
              <a:rPr lang="en-US" i="1" dirty="0" err="1"/>
              <a:t>MenuItem</a:t>
            </a:r>
            <a:r>
              <a:rPr lang="en-US" i="1" dirty="0"/>
              <a:t> </a:t>
            </a:r>
            <a:r>
              <a:rPr lang="en-US" i="1" dirty="0" err="1"/>
              <a:t>copyItem</a:t>
            </a:r>
            <a:r>
              <a:rPr lang="en-US" i="1" dirty="0"/>
              <a:t> = new </a:t>
            </a:r>
            <a:r>
              <a:rPr lang="en-US" i="1" dirty="0" err="1"/>
              <a:t>MenuItem</a:t>
            </a:r>
            <a:r>
              <a:rPr lang="en-US" i="1" dirty="0"/>
              <a:t>("Copy </a:t>
            </a:r>
            <a:r>
              <a:rPr lang="en-US" i="1" dirty="0" err="1"/>
              <a:t>Ctrl+C</a:t>
            </a:r>
            <a:r>
              <a:rPr lang="en-US" i="1" dirty="0"/>
              <a:t>");</a:t>
            </a:r>
          </a:p>
          <a:p>
            <a:r>
              <a:rPr lang="pt-BR" i="1" dirty="0"/>
              <a:t>MenuItem pasteItem = new MenuItem("Paste Ctrl+V");</a:t>
            </a:r>
          </a:p>
          <a:p>
            <a:r>
              <a:rPr lang="en-US" i="1" dirty="0" err="1"/>
              <a:t>menuFile.add</a:t>
            </a:r>
            <a:r>
              <a:rPr lang="en-US" i="1" dirty="0"/>
              <a:t>(</a:t>
            </a:r>
            <a:r>
              <a:rPr lang="en-US" i="1" dirty="0" err="1"/>
              <a:t>copyItem</a:t>
            </a:r>
            <a:r>
              <a:rPr lang="en-US" i="1" dirty="0"/>
              <a:t>);</a:t>
            </a:r>
          </a:p>
          <a:p>
            <a:r>
              <a:rPr lang="en-US" i="1" dirty="0" err="1"/>
              <a:t>menuFile.add</a:t>
            </a:r>
            <a:r>
              <a:rPr lang="en-US" i="1" dirty="0"/>
              <a:t>(</a:t>
            </a:r>
            <a:r>
              <a:rPr lang="en-US" i="1" dirty="0" err="1"/>
              <a:t>pasteItem</a:t>
            </a:r>
            <a:r>
              <a:rPr lang="en-US" i="1" dirty="0"/>
              <a:t>);</a:t>
            </a:r>
          </a:p>
          <a:p>
            <a:r>
              <a:rPr lang="en-US" i="1" dirty="0"/>
              <a:t>Menu </a:t>
            </a:r>
            <a:r>
              <a:rPr lang="en-US" i="1" dirty="0" err="1"/>
              <a:t>menuHelp</a:t>
            </a:r>
            <a:r>
              <a:rPr lang="en-US" i="1" dirty="0"/>
              <a:t> = new Menu("Help");</a:t>
            </a:r>
          </a:p>
          <a:p>
            <a:r>
              <a:rPr lang="en-US" i="1" dirty="0" err="1"/>
              <a:t>MenuItem</a:t>
            </a:r>
            <a:r>
              <a:rPr lang="en-US" i="1" dirty="0"/>
              <a:t> </a:t>
            </a:r>
            <a:r>
              <a:rPr lang="en-US" i="1" dirty="0" err="1"/>
              <a:t>hTopicItem</a:t>
            </a:r>
            <a:r>
              <a:rPr lang="en-US" i="1" dirty="0"/>
              <a:t> = new </a:t>
            </a:r>
            <a:r>
              <a:rPr lang="en-US" i="1" dirty="0" err="1"/>
              <a:t>MenuItem</a:t>
            </a:r>
            <a:r>
              <a:rPr lang="en-US" i="1" dirty="0"/>
              <a:t>("Help Topics");</a:t>
            </a:r>
          </a:p>
          <a:p>
            <a:r>
              <a:rPr lang="en-US" i="1" dirty="0" err="1"/>
              <a:t>MenuItem</a:t>
            </a:r>
            <a:r>
              <a:rPr lang="en-US" i="1" dirty="0"/>
              <a:t> </a:t>
            </a:r>
            <a:r>
              <a:rPr lang="en-US" i="1" dirty="0" err="1"/>
              <a:t>hAboutItem</a:t>
            </a:r>
            <a:r>
              <a:rPr lang="en-US" i="1" dirty="0"/>
              <a:t> = new </a:t>
            </a:r>
            <a:r>
              <a:rPr lang="en-US" i="1" dirty="0" err="1"/>
              <a:t>MenuItem</a:t>
            </a:r>
            <a:r>
              <a:rPr lang="en-US" i="1" dirty="0"/>
              <a:t>("About</a:t>
            </a:r>
          </a:p>
          <a:p>
            <a:r>
              <a:rPr lang="en-US" i="1" dirty="0"/>
              <a:t>Calculator");</a:t>
            </a:r>
          </a:p>
          <a:p>
            <a:r>
              <a:rPr lang="en-US" i="1" dirty="0" err="1"/>
              <a:t>menuHelp.add</a:t>
            </a:r>
            <a:r>
              <a:rPr lang="en-US" i="1" dirty="0"/>
              <a:t>(</a:t>
            </a:r>
            <a:r>
              <a:rPr lang="en-US" i="1" dirty="0" err="1"/>
              <a:t>hTopicItem</a:t>
            </a:r>
            <a:r>
              <a:rPr lang="en-US" i="1" dirty="0"/>
              <a:t>);</a:t>
            </a:r>
          </a:p>
          <a:p>
            <a:r>
              <a:rPr lang="en-US" i="1" dirty="0" err="1"/>
              <a:t>menuHelp.addSeparator</a:t>
            </a:r>
            <a:r>
              <a:rPr lang="en-US" i="1" dirty="0"/>
              <a:t>();</a:t>
            </a:r>
          </a:p>
          <a:p>
            <a:r>
              <a:rPr lang="en-US" i="1" dirty="0" err="1"/>
              <a:t>menuHelp.add</a:t>
            </a:r>
            <a:r>
              <a:rPr lang="en-US" i="1" dirty="0"/>
              <a:t>(</a:t>
            </a:r>
            <a:r>
              <a:rPr lang="en-US" i="1" dirty="0" err="1"/>
              <a:t>hAboutItem</a:t>
            </a:r>
            <a:r>
              <a:rPr lang="en-US" i="1" dirty="0"/>
              <a:t>);</a:t>
            </a:r>
          </a:p>
          <a:p>
            <a:r>
              <a:rPr lang="en-US" i="1" dirty="0" err="1"/>
              <a:t>menu.add</a:t>
            </a:r>
            <a:r>
              <a:rPr lang="en-US" i="1" dirty="0"/>
              <a:t>(</a:t>
            </a:r>
            <a:r>
              <a:rPr lang="en-US" i="1" dirty="0" err="1"/>
              <a:t>menuFile</a:t>
            </a:r>
            <a:r>
              <a:rPr lang="en-US" i="1" dirty="0"/>
              <a:t>);</a:t>
            </a:r>
          </a:p>
          <a:p>
            <a:r>
              <a:rPr lang="en-US" i="1" dirty="0" err="1"/>
              <a:t>menu.add</a:t>
            </a:r>
            <a:r>
              <a:rPr lang="en-US" i="1" dirty="0"/>
              <a:t>(</a:t>
            </a:r>
            <a:r>
              <a:rPr lang="en-US" i="1" dirty="0" err="1"/>
              <a:t>menuHelp</a:t>
            </a:r>
            <a:r>
              <a:rPr lang="en-US" i="1" dirty="0"/>
              <a:t>);</a:t>
            </a:r>
            <a:endParaRPr lang="en-US" dirty="0"/>
          </a:p>
        </p:txBody>
      </p:sp>
      <p:sp>
        <p:nvSpPr>
          <p:cNvPr id="5" name="TextBox 4"/>
          <p:cNvSpPr txBox="1"/>
          <p:nvPr/>
        </p:nvSpPr>
        <p:spPr>
          <a:xfrm>
            <a:off x="8801100" y="504101"/>
            <a:ext cx="2948940" cy="5632311"/>
          </a:xfrm>
          <a:prstGeom prst="rect">
            <a:avLst/>
          </a:prstGeom>
          <a:noFill/>
        </p:spPr>
        <p:txBody>
          <a:bodyPr wrap="square" rtlCol="0">
            <a:spAutoFit/>
          </a:bodyPr>
          <a:lstStyle/>
          <a:p>
            <a:r>
              <a:rPr lang="en-US" i="1" dirty="0" err="1"/>
              <a:t>fr.setMenuBar</a:t>
            </a:r>
            <a:r>
              <a:rPr lang="en-US" i="1" dirty="0"/>
              <a:t>(menu);</a:t>
            </a:r>
          </a:p>
          <a:p>
            <a:r>
              <a:rPr lang="en-US" i="1" dirty="0" err="1"/>
              <a:t>fr.setBounds</a:t>
            </a:r>
            <a:r>
              <a:rPr lang="en-US" i="1" dirty="0"/>
              <a:t>(100, 100, 300, 200);</a:t>
            </a:r>
          </a:p>
          <a:p>
            <a:r>
              <a:rPr lang="en-US" i="1" dirty="0" err="1"/>
              <a:t>fr.setTitle</a:t>
            </a:r>
            <a:r>
              <a:rPr lang="en-US" i="1" dirty="0"/>
              <a:t>("Calculator");</a:t>
            </a:r>
          </a:p>
          <a:p>
            <a:r>
              <a:rPr lang="en-US" i="1" dirty="0"/>
              <a:t>//</a:t>
            </a:r>
            <a:r>
              <a:rPr lang="en-US" i="1" dirty="0" err="1"/>
              <a:t>fr.setResizable</a:t>
            </a:r>
            <a:r>
              <a:rPr lang="en-US" i="1" dirty="0"/>
              <a:t>(false);</a:t>
            </a:r>
          </a:p>
          <a:p>
            <a:r>
              <a:rPr lang="en-US" i="1" dirty="0" err="1"/>
              <a:t>fr.setVisible</a:t>
            </a:r>
            <a:r>
              <a:rPr lang="en-US" i="1" dirty="0"/>
              <a:t>(true);</a:t>
            </a:r>
          </a:p>
          <a:p>
            <a:r>
              <a:rPr lang="en-US" i="1" dirty="0"/>
              <a:t>// </a:t>
            </a:r>
            <a:r>
              <a:rPr lang="en-US" i="1" dirty="0" err="1"/>
              <a:t>xử</a:t>
            </a:r>
            <a:r>
              <a:rPr lang="en-US" i="1" dirty="0"/>
              <a:t> </a:t>
            </a:r>
            <a:r>
              <a:rPr lang="en-US" i="1" dirty="0" err="1"/>
              <a:t>lý</a:t>
            </a:r>
            <a:r>
              <a:rPr lang="en-US" i="1" dirty="0"/>
              <a:t> </a:t>
            </a:r>
            <a:r>
              <a:rPr lang="en-US" i="1" dirty="0" err="1"/>
              <a:t>biến</a:t>
            </a:r>
            <a:r>
              <a:rPr lang="en-US" i="1" dirty="0"/>
              <a:t> </a:t>
            </a:r>
            <a:r>
              <a:rPr lang="en-US" i="1" dirty="0" err="1"/>
              <a:t>sự</a:t>
            </a:r>
            <a:r>
              <a:rPr lang="en-US" i="1" dirty="0"/>
              <a:t> </a:t>
            </a:r>
            <a:r>
              <a:rPr lang="en-US" i="1" dirty="0" err="1"/>
              <a:t>kiện</a:t>
            </a:r>
            <a:r>
              <a:rPr lang="en-US" i="1" dirty="0"/>
              <a:t> </a:t>
            </a:r>
            <a:r>
              <a:rPr lang="en-US" i="1" dirty="0" err="1"/>
              <a:t>đóng</a:t>
            </a:r>
            <a:r>
              <a:rPr lang="en-US" i="1" dirty="0"/>
              <a:t> </a:t>
            </a:r>
            <a:r>
              <a:rPr lang="en-US" i="1" dirty="0" err="1"/>
              <a:t>cửa</a:t>
            </a:r>
            <a:r>
              <a:rPr lang="en-US" i="1" dirty="0"/>
              <a:t> </a:t>
            </a:r>
            <a:r>
              <a:rPr lang="en-US" i="1" dirty="0" err="1"/>
              <a:t>số</a:t>
            </a:r>
            <a:r>
              <a:rPr lang="en-US" i="1" dirty="0"/>
              <a:t> </a:t>
            </a:r>
            <a:r>
              <a:rPr lang="en-US" i="1" dirty="0" err="1"/>
              <a:t>ứng</a:t>
            </a:r>
            <a:r>
              <a:rPr lang="en-US" i="1" dirty="0"/>
              <a:t> </a:t>
            </a:r>
            <a:r>
              <a:rPr lang="en-US" i="1" dirty="0" err="1"/>
              <a:t>dụng</a:t>
            </a:r>
            <a:r>
              <a:rPr lang="en-US" i="1" dirty="0"/>
              <a:t>.</a:t>
            </a:r>
          </a:p>
          <a:p>
            <a:r>
              <a:rPr lang="en-US" i="1" dirty="0" err="1" smtClean="0"/>
              <a:t>fr.addWindowListener</a:t>
            </a:r>
            <a:r>
              <a:rPr lang="en-US" i="1" dirty="0" smtClean="0"/>
              <a:t>(</a:t>
            </a:r>
            <a:r>
              <a:rPr lang="en-US" i="1" dirty="0"/>
              <a:t>new </a:t>
            </a:r>
            <a:r>
              <a:rPr lang="en-US" i="1" dirty="0" err="1"/>
              <a:t>WindowAdapter</a:t>
            </a:r>
            <a:r>
              <a:rPr lang="en-US" i="1" dirty="0"/>
              <a:t>()</a:t>
            </a:r>
          </a:p>
          <a:p>
            <a:r>
              <a:rPr lang="en-US" i="1" dirty="0"/>
              <a:t>{</a:t>
            </a:r>
          </a:p>
          <a:p>
            <a:r>
              <a:rPr lang="en-US" i="1" dirty="0"/>
              <a:t>public void </a:t>
            </a:r>
            <a:r>
              <a:rPr lang="en-US" i="1" dirty="0" err="1"/>
              <a:t>windowClosing</a:t>
            </a:r>
            <a:r>
              <a:rPr lang="en-US" i="1" dirty="0"/>
              <a:t>(</a:t>
            </a:r>
            <a:r>
              <a:rPr lang="en-US" i="1" dirty="0" err="1"/>
              <a:t>WindowEvent</a:t>
            </a:r>
            <a:r>
              <a:rPr lang="en-US" i="1" dirty="0"/>
              <a:t> e)</a:t>
            </a:r>
          </a:p>
          <a:p>
            <a:r>
              <a:rPr lang="en-US" i="1" dirty="0"/>
              <a:t>{</a:t>
            </a:r>
          </a:p>
          <a:p>
            <a:r>
              <a:rPr lang="en-US" i="1" dirty="0" err="1"/>
              <a:t>System.exit</a:t>
            </a:r>
            <a:r>
              <a:rPr lang="en-US" i="1" dirty="0"/>
              <a:t>(0);</a:t>
            </a:r>
          </a:p>
          <a:p>
            <a:r>
              <a:rPr lang="en-US" i="1" dirty="0"/>
              <a:t>}</a:t>
            </a:r>
          </a:p>
          <a:p>
            <a:r>
              <a:rPr lang="en-US" i="1" dirty="0"/>
              <a:t>});</a:t>
            </a:r>
          </a:p>
          <a:p>
            <a:r>
              <a:rPr lang="en-US" i="1" dirty="0"/>
              <a:t>}</a:t>
            </a:r>
          </a:p>
          <a:p>
            <a:r>
              <a:rPr lang="en-US" i="1" dirty="0"/>
              <a:t>}</a:t>
            </a:r>
            <a:endParaRPr lang="en-US" dirty="0"/>
          </a:p>
        </p:txBody>
      </p:sp>
      <p:pic>
        <p:nvPicPr>
          <p:cNvPr id="6" name="Picture 5"/>
          <p:cNvPicPr>
            <a:picLocks noChangeAspect="1"/>
          </p:cNvPicPr>
          <p:nvPr/>
        </p:nvPicPr>
        <p:blipFill>
          <a:blip r:embed="rId2"/>
          <a:stretch>
            <a:fillRect/>
          </a:stretch>
        </p:blipFill>
        <p:spPr>
          <a:xfrm>
            <a:off x="95070" y="4776787"/>
            <a:ext cx="4823640" cy="1944053"/>
          </a:xfrm>
          <a:prstGeom prst="rect">
            <a:avLst/>
          </a:prstGeom>
        </p:spPr>
      </p:pic>
    </p:spTree>
    <p:extLst>
      <p:ext uri="{BB962C8B-B14F-4D97-AF65-F5344CB8AC3E}">
        <p14:creationId xmlns:p14="http://schemas.microsoft.com/office/powerpoint/2010/main" val="433938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5320" y="145415"/>
            <a:ext cx="10515600" cy="1306195"/>
          </a:xfrm>
        </p:spPr>
        <p:txBody>
          <a:bodyPr/>
          <a:lstStyle/>
          <a:p>
            <a:r>
              <a:rPr lang="en-US" dirty="0" err="1" smtClean="0"/>
              <a:t>Gắn</a:t>
            </a:r>
            <a:r>
              <a:rPr lang="en-US" dirty="0" smtClean="0"/>
              <a:t> component </a:t>
            </a:r>
            <a:r>
              <a:rPr lang="en-US" dirty="0" err="1" smtClean="0"/>
              <a:t>vào</a:t>
            </a:r>
            <a:r>
              <a:rPr lang="en-US" dirty="0" smtClean="0"/>
              <a:t> </a:t>
            </a:r>
            <a:r>
              <a:rPr lang="en-US" dirty="0" err="1" smtClean="0"/>
              <a:t>khung</a:t>
            </a:r>
            <a:r>
              <a:rPr lang="en-US" dirty="0" smtClean="0"/>
              <a:t> </a:t>
            </a:r>
            <a:r>
              <a:rPr lang="en-US" dirty="0" err="1" smtClean="0"/>
              <a:t>chứa</a:t>
            </a:r>
            <a:r>
              <a:rPr lang="en-US" dirty="0" smtClean="0"/>
              <a:t>: </a:t>
            </a:r>
            <a:r>
              <a:rPr lang="vi-VN" dirty="0">
                <a:latin typeface="Calibri" panose="020F0502020204030204" pitchFamily="34" charset="0"/>
                <a:cs typeface="Calibri" panose="020F0502020204030204" pitchFamily="34" charset="0"/>
              </a:rPr>
              <a:t>Để gắn một thành phần, một đối tượng component vào </a:t>
            </a:r>
            <a:r>
              <a:rPr lang="vi-VN" dirty="0" smtClean="0">
                <a:latin typeface="Calibri" panose="020F0502020204030204" pitchFamily="34" charset="0"/>
                <a:cs typeface="Calibri" panose="020F0502020204030204" pitchFamily="34" charset="0"/>
              </a:rPr>
              <a:t>một</a:t>
            </a:r>
            <a:r>
              <a:rPr lang="en-US" dirty="0" smtClean="0">
                <a:latin typeface="Calibri" panose="020F0502020204030204" pitchFamily="34" charset="0"/>
                <a:cs typeface="Calibri" panose="020F0502020204030204" pitchFamily="34" charset="0"/>
              </a:rPr>
              <a:t> </a:t>
            </a:r>
            <a:r>
              <a:rPr lang="vi-VN" dirty="0" smtClean="0">
                <a:latin typeface="Calibri" panose="020F0502020204030204" pitchFamily="34" charset="0"/>
                <a:cs typeface="Calibri" panose="020F0502020204030204" pitchFamily="34" charset="0"/>
              </a:rPr>
              <a:t>cửa </a:t>
            </a:r>
            <a:r>
              <a:rPr lang="vi-VN" dirty="0">
                <a:latin typeface="Calibri" panose="020F0502020204030204" pitchFamily="34" charset="0"/>
                <a:cs typeface="Calibri" panose="020F0502020204030204" pitchFamily="34" charset="0"/>
              </a:rPr>
              <a:t>số (khung chứa) chúng ta dùng phương thức add của </a:t>
            </a:r>
            <a:r>
              <a:rPr lang="vi-VN" dirty="0" smtClean="0">
                <a:latin typeface="Calibri" panose="020F0502020204030204" pitchFamily="34" charset="0"/>
                <a:cs typeface="Calibri" panose="020F0502020204030204" pitchFamily="34" charset="0"/>
              </a:rPr>
              <a:t>đối</a:t>
            </a:r>
            <a:r>
              <a:rPr lang="en-US" dirty="0" smtClean="0">
                <a:latin typeface="Calibri" panose="020F0502020204030204" pitchFamily="34" charset="0"/>
                <a:cs typeface="Calibri" panose="020F0502020204030204" pitchFamily="34" charset="0"/>
              </a:rPr>
              <a:t> </a:t>
            </a:r>
            <a:r>
              <a:rPr lang="vi-VN" dirty="0" smtClean="0">
                <a:latin typeface="Calibri" panose="020F0502020204030204" pitchFamily="34" charset="0"/>
                <a:cs typeface="Calibri" panose="020F0502020204030204" pitchFamily="34" charset="0"/>
              </a:rPr>
              <a:t>tượng </a:t>
            </a:r>
            <a:r>
              <a:rPr lang="vi-VN" dirty="0">
                <a:latin typeface="Calibri" panose="020F0502020204030204" pitchFamily="34" charset="0"/>
                <a:cs typeface="Calibri" panose="020F0502020204030204" pitchFamily="34" charset="0"/>
              </a:rPr>
              <a:t>khung chứa container.</a:t>
            </a:r>
            <a:endParaRPr lang="en-US" dirty="0" smtClean="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
        <p:nvSpPr>
          <p:cNvPr id="4" name="TextBox 3"/>
          <p:cNvSpPr txBox="1"/>
          <p:nvPr/>
        </p:nvSpPr>
        <p:spPr>
          <a:xfrm>
            <a:off x="548640" y="1725930"/>
            <a:ext cx="4366260" cy="5078313"/>
          </a:xfrm>
          <a:prstGeom prst="rect">
            <a:avLst/>
          </a:prstGeom>
          <a:noFill/>
        </p:spPr>
        <p:txBody>
          <a:bodyPr wrap="square" rtlCol="0">
            <a:spAutoFit/>
          </a:bodyPr>
          <a:lstStyle/>
          <a:p>
            <a:r>
              <a:rPr lang="en-US" i="1" dirty="0"/>
              <a:t>import </a:t>
            </a:r>
            <a:r>
              <a:rPr lang="en-US" i="1" dirty="0" err="1"/>
              <a:t>java.awt</a:t>
            </a:r>
            <a:r>
              <a:rPr lang="en-US" i="1" dirty="0"/>
              <a:t>.*;</a:t>
            </a:r>
          </a:p>
          <a:p>
            <a:r>
              <a:rPr lang="en-US" i="1" dirty="0"/>
              <a:t>class </a:t>
            </a:r>
            <a:r>
              <a:rPr lang="en-US" i="1" dirty="0" err="1"/>
              <a:t>AddDemo</a:t>
            </a:r>
            <a:endParaRPr lang="en-US" i="1" dirty="0"/>
          </a:p>
          <a:p>
            <a:r>
              <a:rPr lang="en-US" i="1" dirty="0"/>
              <a:t>{</a:t>
            </a:r>
          </a:p>
          <a:p>
            <a:r>
              <a:rPr lang="en-US" i="1" dirty="0"/>
              <a:t>public static void main(String </a:t>
            </a:r>
            <a:r>
              <a:rPr lang="en-US" i="1" dirty="0" err="1"/>
              <a:t>args</a:t>
            </a:r>
            <a:r>
              <a:rPr lang="en-US" i="1" dirty="0"/>
              <a:t>[])</a:t>
            </a:r>
          </a:p>
          <a:p>
            <a:r>
              <a:rPr lang="en-US" i="1" dirty="0"/>
              <a:t>{</a:t>
            </a:r>
          </a:p>
          <a:p>
            <a:r>
              <a:rPr lang="vi-VN" i="1" dirty="0"/>
              <a:t>// Tạo đối tượng khung chứaFrame</a:t>
            </a:r>
          </a:p>
          <a:p>
            <a:r>
              <a:rPr lang="en-US" i="1" dirty="0"/>
              <a:t>Frame </a:t>
            </a:r>
            <a:r>
              <a:rPr lang="en-US" i="1" dirty="0" err="1"/>
              <a:t>fr</a:t>
            </a:r>
            <a:r>
              <a:rPr lang="en-US" i="1" dirty="0"/>
              <a:t> = new Frame("</a:t>
            </a:r>
            <a:r>
              <a:rPr lang="en-US" i="1" dirty="0" err="1"/>
              <a:t>AddDemo</a:t>
            </a:r>
            <a:r>
              <a:rPr lang="en-US" i="1" dirty="0"/>
              <a:t> App");</a:t>
            </a:r>
          </a:p>
          <a:p>
            <a:r>
              <a:rPr lang="vi-VN" i="1" dirty="0"/>
              <a:t>// Tạo đối tượng </a:t>
            </a:r>
            <a:r>
              <a:rPr lang="vi-VN" i="1" dirty="0" smtClean="0"/>
              <a:t>Component</a:t>
            </a:r>
            <a:endParaRPr lang="en-US" i="1" dirty="0" smtClean="0"/>
          </a:p>
          <a:p>
            <a:r>
              <a:rPr lang="en-US" i="1" dirty="0"/>
              <a:t>Button </a:t>
            </a:r>
            <a:r>
              <a:rPr lang="en-US" i="1" dirty="0" err="1"/>
              <a:t>buttOk</a:t>
            </a:r>
            <a:r>
              <a:rPr lang="en-US" i="1" dirty="0"/>
              <a:t> = new Button(“OK”);</a:t>
            </a:r>
          </a:p>
          <a:p>
            <a:r>
              <a:rPr lang="vi-VN" i="1" dirty="0"/>
              <a:t>// Gắn đối tượng nút nhấn vào khung chứa</a:t>
            </a:r>
          </a:p>
          <a:p>
            <a:r>
              <a:rPr lang="en-US" i="1" dirty="0" err="1"/>
              <a:t>fr.add</a:t>
            </a:r>
            <a:r>
              <a:rPr lang="en-US" i="1" dirty="0"/>
              <a:t>(</a:t>
            </a:r>
            <a:r>
              <a:rPr lang="en-US" i="1" dirty="0" err="1"/>
              <a:t>buttOk</a:t>
            </a:r>
            <a:r>
              <a:rPr lang="en-US" i="1" dirty="0"/>
              <a:t>);</a:t>
            </a:r>
          </a:p>
          <a:p>
            <a:r>
              <a:rPr lang="vi-VN" i="1" dirty="0"/>
              <a:t>// Xác định kích thước, vị trí của Frame</a:t>
            </a:r>
          </a:p>
          <a:p>
            <a:r>
              <a:rPr lang="en-US" i="1" dirty="0" err="1"/>
              <a:t>fr.setSize</a:t>
            </a:r>
            <a:r>
              <a:rPr lang="en-US" i="1" dirty="0"/>
              <a:t>(100, 100);</a:t>
            </a:r>
          </a:p>
          <a:p>
            <a:r>
              <a:rPr lang="en-US" i="1" dirty="0"/>
              <a:t>// </a:t>
            </a:r>
            <a:r>
              <a:rPr lang="en-US" i="1" dirty="0" err="1"/>
              <a:t>Hiển</a:t>
            </a:r>
            <a:r>
              <a:rPr lang="en-US" i="1" dirty="0"/>
              <a:t> </a:t>
            </a:r>
            <a:r>
              <a:rPr lang="en-US" i="1" dirty="0" err="1"/>
              <a:t>thị</a:t>
            </a:r>
            <a:r>
              <a:rPr lang="en-US" i="1" dirty="0"/>
              <a:t> Frame</a:t>
            </a:r>
          </a:p>
          <a:p>
            <a:r>
              <a:rPr lang="en-US" i="1" dirty="0" err="1"/>
              <a:t>fr.setVisible</a:t>
            </a:r>
            <a:r>
              <a:rPr lang="en-US" i="1" dirty="0"/>
              <a:t>(true);</a:t>
            </a:r>
          </a:p>
          <a:p>
            <a:r>
              <a:rPr lang="en-US" i="1" dirty="0"/>
              <a:t>}</a:t>
            </a:r>
          </a:p>
          <a:p>
            <a:r>
              <a:rPr lang="en-US" i="1" dirty="0"/>
              <a:t>}</a:t>
            </a:r>
            <a:endParaRPr lang="en-US" dirty="0"/>
          </a:p>
        </p:txBody>
      </p:sp>
      <p:pic>
        <p:nvPicPr>
          <p:cNvPr id="5" name="Picture 4"/>
          <p:cNvPicPr>
            <a:picLocks noChangeAspect="1"/>
          </p:cNvPicPr>
          <p:nvPr/>
        </p:nvPicPr>
        <p:blipFill>
          <a:blip r:embed="rId2"/>
          <a:stretch>
            <a:fillRect/>
          </a:stretch>
        </p:blipFill>
        <p:spPr>
          <a:xfrm>
            <a:off x="5072063" y="2675572"/>
            <a:ext cx="6575108" cy="2255567"/>
          </a:xfrm>
          <a:prstGeom prst="rect">
            <a:avLst/>
          </a:prstGeom>
        </p:spPr>
      </p:pic>
    </p:spTree>
    <p:extLst>
      <p:ext uri="{BB962C8B-B14F-4D97-AF65-F5344CB8AC3E}">
        <p14:creationId xmlns:p14="http://schemas.microsoft.com/office/powerpoint/2010/main" val="3595211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1: </a:t>
            </a:r>
            <a:r>
              <a:rPr lang="en-US" dirty="0" smtClean="0"/>
              <a:t>AWT VÀ SWING TRONG JAVA </a:t>
            </a:r>
            <a:endParaRPr lang="en-US" dirty="0"/>
          </a:p>
        </p:txBody>
      </p:sp>
      <p:sp>
        <p:nvSpPr>
          <p:cNvPr id="3" name="Content Placeholder 2"/>
          <p:cNvSpPr>
            <a:spLocks noGrp="1"/>
          </p:cNvSpPr>
          <p:nvPr>
            <p:ph idx="1"/>
          </p:nvPr>
        </p:nvSpPr>
        <p:spPr/>
        <p:txBody>
          <a:bodyPr/>
          <a:lstStyle/>
          <a:p>
            <a:r>
              <a:rPr lang="en-US" dirty="0" err="1" smtClean="0"/>
              <a:t>Giới</a:t>
            </a:r>
            <a:r>
              <a:rPr lang="en-US" dirty="0" smtClean="0"/>
              <a:t> </a:t>
            </a:r>
            <a:r>
              <a:rPr lang="en-US" dirty="0" err="1" smtClean="0"/>
              <a:t>thiệu</a:t>
            </a:r>
            <a:r>
              <a:rPr lang="en-US" dirty="0" smtClean="0"/>
              <a:t> </a:t>
            </a:r>
            <a:r>
              <a:rPr lang="en-US" dirty="0" err="1" smtClean="0"/>
              <a:t>thư</a:t>
            </a:r>
            <a:r>
              <a:rPr lang="en-US" dirty="0" smtClean="0"/>
              <a:t> </a:t>
            </a:r>
            <a:r>
              <a:rPr lang="en-US" dirty="0" err="1" smtClean="0"/>
              <a:t>viện</a:t>
            </a:r>
            <a:r>
              <a:rPr lang="en-US" dirty="0" smtClean="0"/>
              <a:t> AWT</a:t>
            </a:r>
          </a:p>
          <a:p>
            <a:r>
              <a:rPr lang="en-US" dirty="0" err="1" smtClean="0"/>
              <a:t>Giới</a:t>
            </a:r>
            <a:r>
              <a:rPr lang="en-US" dirty="0" smtClean="0"/>
              <a:t> </a:t>
            </a:r>
            <a:r>
              <a:rPr lang="en-US" dirty="0" err="1" smtClean="0"/>
              <a:t>thiệu</a:t>
            </a:r>
            <a:r>
              <a:rPr lang="en-US" dirty="0" smtClean="0"/>
              <a:t> </a:t>
            </a:r>
            <a:r>
              <a:rPr lang="en-US" dirty="0" err="1" smtClean="0"/>
              <a:t>thư</a:t>
            </a:r>
            <a:r>
              <a:rPr lang="en-US" dirty="0" smtClean="0"/>
              <a:t> </a:t>
            </a:r>
            <a:r>
              <a:rPr lang="en-US" dirty="0" err="1" smtClean="0"/>
              <a:t>viện</a:t>
            </a:r>
            <a:r>
              <a:rPr lang="en-US" dirty="0" smtClean="0"/>
              <a:t> Swing</a:t>
            </a:r>
            <a:endParaRPr lang="en-US" dirty="0" smtClean="0"/>
          </a:p>
          <a:p>
            <a:r>
              <a:rPr lang="en-US" dirty="0" err="1" smtClean="0"/>
              <a:t>Các</a:t>
            </a:r>
            <a:r>
              <a:rPr lang="en-US" dirty="0" smtClean="0"/>
              <a:t> </a:t>
            </a:r>
            <a:r>
              <a:rPr lang="en-US" dirty="0" err="1" smtClean="0"/>
              <a:t>khái</a:t>
            </a:r>
            <a:r>
              <a:rPr lang="en-US" dirty="0" smtClean="0"/>
              <a:t> </a:t>
            </a:r>
            <a:r>
              <a:rPr lang="en-US" dirty="0" err="1" smtClean="0"/>
              <a:t>niệm</a:t>
            </a:r>
            <a:r>
              <a:rPr lang="en-US" dirty="0" smtClean="0"/>
              <a:t> </a:t>
            </a:r>
            <a:r>
              <a:rPr lang="en-US" dirty="0" err="1" smtClean="0"/>
              <a:t>cơ</a:t>
            </a:r>
            <a:r>
              <a:rPr lang="en-US" dirty="0" smtClean="0"/>
              <a:t> </a:t>
            </a:r>
            <a:r>
              <a:rPr lang="en-US" dirty="0" err="1" smtClean="0"/>
              <a:t>bản</a:t>
            </a:r>
            <a:r>
              <a:rPr lang="en-US" dirty="0" smtClean="0"/>
              <a:t> Component.</a:t>
            </a:r>
            <a:endParaRPr lang="en-US" dirty="0" smtClean="0"/>
          </a:p>
          <a:p>
            <a:r>
              <a:rPr lang="en-US" dirty="0" smtClean="0"/>
              <a:t>Container</a:t>
            </a:r>
            <a:endParaRPr lang="en-US" dirty="0" smtClean="0"/>
          </a:p>
          <a:p>
            <a:r>
              <a:rPr lang="en-US" dirty="0" smtClean="0"/>
              <a:t>Layout manager</a:t>
            </a:r>
            <a:endParaRPr lang="en-US" dirty="0" smtClean="0"/>
          </a:p>
          <a:p>
            <a:r>
              <a:rPr lang="en-US" dirty="0" err="1" smtClean="0"/>
              <a:t>Cách</a:t>
            </a:r>
            <a:r>
              <a:rPr lang="en-US" dirty="0" smtClean="0"/>
              <a:t> </a:t>
            </a:r>
            <a:r>
              <a:rPr lang="en-US" dirty="0" err="1" smtClean="0"/>
              <a:t>đăng</a:t>
            </a:r>
            <a:r>
              <a:rPr lang="en-US" dirty="0" smtClean="0"/>
              <a:t> </a:t>
            </a:r>
            <a:r>
              <a:rPr lang="en-US" dirty="0" err="1" smtClean="0"/>
              <a:t>ký</a:t>
            </a:r>
            <a:r>
              <a:rPr lang="en-US" dirty="0" smtClean="0"/>
              <a:t> </a:t>
            </a:r>
            <a:r>
              <a:rPr lang="en-US" dirty="0" err="1" smtClean="0"/>
              <a:t>biến</a:t>
            </a:r>
            <a:r>
              <a:rPr lang="en-US" dirty="0" smtClean="0"/>
              <a:t> </a:t>
            </a:r>
            <a:r>
              <a:rPr lang="en-US" dirty="0" err="1" smtClean="0"/>
              <a:t>cố</a:t>
            </a:r>
            <a:r>
              <a:rPr lang="en-US" dirty="0" smtClean="0"/>
              <a:t> </a:t>
            </a:r>
            <a:r>
              <a:rPr lang="en-US" dirty="0" err="1" smtClean="0"/>
              <a:t>lắng</a:t>
            </a:r>
            <a:r>
              <a:rPr lang="en-US" dirty="0" smtClean="0"/>
              <a:t> </a:t>
            </a:r>
            <a:r>
              <a:rPr lang="en-US" dirty="0" err="1" smtClean="0"/>
              <a:t>nghe</a:t>
            </a:r>
            <a:r>
              <a:rPr lang="en-US" dirty="0" smtClean="0"/>
              <a:t> </a:t>
            </a:r>
            <a:r>
              <a:rPr lang="en-US" dirty="0" err="1" smtClean="0"/>
              <a:t>trong</a:t>
            </a:r>
            <a:r>
              <a:rPr lang="en-US" dirty="0" smtClean="0"/>
              <a:t> AWT.</a:t>
            </a:r>
          </a:p>
          <a:p>
            <a:r>
              <a:rPr lang="en-US" dirty="0" smtClean="0"/>
              <a:t>Layout (</a:t>
            </a:r>
            <a:r>
              <a:rPr lang="en-US" dirty="0" err="1" smtClean="0"/>
              <a:t>bố</a:t>
            </a:r>
            <a:r>
              <a:rPr lang="en-US" dirty="0" smtClean="0"/>
              <a:t> </a:t>
            </a:r>
            <a:r>
              <a:rPr lang="en-US" dirty="0" err="1" smtClean="0"/>
              <a:t>cục</a:t>
            </a:r>
            <a:r>
              <a:rPr lang="en-US" dirty="0" smtClean="0"/>
              <a:t>) </a:t>
            </a:r>
            <a:r>
              <a:rPr lang="en-US" dirty="0" err="1" smtClean="0"/>
              <a:t>trong</a:t>
            </a:r>
            <a:r>
              <a:rPr lang="en-US" dirty="0" smtClean="0"/>
              <a:t> AWT</a:t>
            </a:r>
          </a:p>
          <a:p>
            <a:endParaRPr lang="en-US" dirty="0"/>
          </a:p>
        </p:txBody>
      </p:sp>
    </p:spTree>
    <p:extLst>
      <p:ext uri="{BB962C8B-B14F-4D97-AF65-F5344CB8AC3E}">
        <p14:creationId xmlns:p14="http://schemas.microsoft.com/office/powerpoint/2010/main" val="25141878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7955"/>
            <a:ext cx="10515600" cy="583565"/>
          </a:xfrm>
        </p:spPr>
        <p:txBody>
          <a:bodyPr>
            <a:normAutofit fontScale="90000"/>
          </a:bodyPr>
          <a:lstStyle/>
          <a:p>
            <a:r>
              <a:rPr lang="en-US" dirty="0" err="1" smtClean="0"/>
              <a:t>Cách</a:t>
            </a:r>
            <a:r>
              <a:rPr lang="en-US" dirty="0" smtClean="0"/>
              <a:t> </a:t>
            </a:r>
            <a:r>
              <a:rPr lang="en-US" dirty="0" err="1" smtClean="0"/>
              <a:t>bố</a:t>
            </a:r>
            <a:r>
              <a:rPr lang="en-US" dirty="0" smtClean="0"/>
              <a:t> </a:t>
            </a:r>
            <a:r>
              <a:rPr lang="en-US" dirty="0" err="1" smtClean="0"/>
              <a:t>cục</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phần</a:t>
            </a:r>
            <a:r>
              <a:rPr lang="en-US" dirty="0" smtClean="0"/>
              <a:t> </a:t>
            </a:r>
            <a:r>
              <a:rPr lang="en-US" dirty="0" err="1" smtClean="0"/>
              <a:t>trong</a:t>
            </a:r>
            <a:r>
              <a:rPr lang="en-US" dirty="0" smtClean="0"/>
              <a:t> </a:t>
            </a:r>
            <a:r>
              <a:rPr lang="en-US" dirty="0" err="1" smtClean="0"/>
              <a:t>khung</a:t>
            </a:r>
            <a:r>
              <a:rPr lang="en-US" dirty="0" smtClean="0"/>
              <a:t> </a:t>
            </a:r>
            <a:r>
              <a:rPr lang="en-US" dirty="0" err="1" smtClean="0"/>
              <a:t>chứa</a:t>
            </a:r>
            <a:endParaRPr lang="en-US" dirty="0"/>
          </a:p>
        </p:txBody>
      </p:sp>
      <p:sp>
        <p:nvSpPr>
          <p:cNvPr id="3" name="Content Placeholder 2"/>
          <p:cNvSpPr>
            <a:spLocks noGrp="1"/>
          </p:cNvSpPr>
          <p:nvPr>
            <p:ph idx="1"/>
          </p:nvPr>
        </p:nvSpPr>
        <p:spPr>
          <a:xfrm>
            <a:off x="838200" y="749617"/>
            <a:ext cx="2282190" cy="528955"/>
          </a:xfrm>
        </p:spPr>
        <p:txBody>
          <a:bodyPr/>
          <a:lstStyle/>
          <a:p>
            <a:r>
              <a:rPr lang="en-US" b="1" dirty="0" err="1"/>
              <a:t>FlowLayout</a:t>
            </a:r>
            <a:endParaRPr lang="en-US" dirty="0"/>
          </a:p>
        </p:txBody>
      </p:sp>
      <p:sp>
        <p:nvSpPr>
          <p:cNvPr id="4" name="TextBox 3"/>
          <p:cNvSpPr txBox="1"/>
          <p:nvPr/>
        </p:nvSpPr>
        <p:spPr>
          <a:xfrm>
            <a:off x="984885" y="1296669"/>
            <a:ext cx="4271010" cy="5355312"/>
          </a:xfrm>
          <a:prstGeom prst="rect">
            <a:avLst/>
          </a:prstGeom>
          <a:noFill/>
        </p:spPr>
        <p:txBody>
          <a:bodyPr wrap="square" rtlCol="0">
            <a:spAutoFit/>
          </a:bodyPr>
          <a:lstStyle/>
          <a:p>
            <a:r>
              <a:rPr lang="en-US" i="1" dirty="0"/>
              <a:t>import </a:t>
            </a:r>
            <a:r>
              <a:rPr lang="en-US" i="1" dirty="0" err="1"/>
              <a:t>java.awt</a:t>
            </a:r>
            <a:r>
              <a:rPr lang="en-US" i="1" dirty="0"/>
              <a:t>.*;</a:t>
            </a:r>
          </a:p>
          <a:p>
            <a:r>
              <a:rPr lang="en-US" i="1" dirty="0"/>
              <a:t>import </a:t>
            </a:r>
            <a:r>
              <a:rPr lang="en-US" i="1" dirty="0" err="1"/>
              <a:t>java.lang.Integer</a:t>
            </a:r>
            <a:r>
              <a:rPr lang="en-US" i="1" dirty="0"/>
              <a:t>;</a:t>
            </a:r>
          </a:p>
          <a:p>
            <a:r>
              <a:rPr lang="en-US" i="1" dirty="0"/>
              <a:t>class </a:t>
            </a:r>
            <a:r>
              <a:rPr lang="en-US" i="1" dirty="0" err="1"/>
              <a:t>FlowLayoutDemo</a:t>
            </a:r>
            <a:endParaRPr lang="en-US" i="1" dirty="0"/>
          </a:p>
          <a:p>
            <a:r>
              <a:rPr lang="en-US" i="1" dirty="0"/>
              <a:t>{</a:t>
            </a:r>
          </a:p>
          <a:p>
            <a:r>
              <a:rPr lang="en-US" i="1" dirty="0"/>
              <a:t>public static void main(String </a:t>
            </a:r>
            <a:r>
              <a:rPr lang="en-US" i="1" dirty="0" err="1"/>
              <a:t>args</a:t>
            </a:r>
            <a:r>
              <a:rPr lang="en-US" i="1" dirty="0"/>
              <a:t>[])</a:t>
            </a:r>
          </a:p>
          <a:p>
            <a:r>
              <a:rPr lang="en-US" i="1" dirty="0"/>
              <a:t>{</a:t>
            </a:r>
          </a:p>
          <a:p>
            <a:r>
              <a:rPr lang="en-US" i="1" dirty="0"/>
              <a:t>Frame </a:t>
            </a:r>
            <a:r>
              <a:rPr lang="en-US" i="1" dirty="0" err="1"/>
              <a:t>fr</a:t>
            </a:r>
            <a:r>
              <a:rPr lang="en-US" i="1" dirty="0"/>
              <a:t> = new Frame("</a:t>
            </a:r>
            <a:r>
              <a:rPr lang="en-US" i="1" dirty="0" err="1"/>
              <a:t>FlowLayout</a:t>
            </a:r>
            <a:r>
              <a:rPr lang="en-US" i="1" dirty="0"/>
              <a:t> Demo");</a:t>
            </a:r>
          </a:p>
          <a:p>
            <a:r>
              <a:rPr lang="en-US" i="1" dirty="0" err="1"/>
              <a:t>fr.setLayout</a:t>
            </a:r>
            <a:r>
              <a:rPr lang="en-US" i="1" dirty="0"/>
              <a:t>(new </a:t>
            </a:r>
            <a:r>
              <a:rPr lang="en-US" i="1" dirty="0" err="1"/>
              <a:t>FlowLayout</a:t>
            </a:r>
            <a:r>
              <a:rPr lang="en-US" i="1" dirty="0"/>
              <a:t>());</a:t>
            </a:r>
          </a:p>
          <a:p>
            <a:r>
              <a:rPr lang="en-US" i="1" dirty="0" err="1"/>
              <a:t>fr.add</a:t>
            </a:r>
            <a:r>
              <a:rPr lang="en-US" i="1" dirty="0"/>
              <a:t>(new Button("Red"));</a:t>
            </a:r>
          </a:p>
          <a:p>
            <a:r>
              <a:rPr lang="en-US" i="1" dirty="0" err="1"/>
              <a:t>fr.add</a:t>
            </a:r>
            <a:r>
              <a:rPr lang="en-US" i="1" dirty="0"/>
              <a:t>(new Button("Green"));</a:t>
            </a:r>
          </a:p>
          <a:p>
            <a:r>
              <a:rPr lang="en-US" i="1" dirty="0" err="1"/>
              <a:t>fr.add</a:t>
            </a:r>
            <a:r>
              <a:rPr lang="en-US" i="1" dirty="0"/>
              <a:t>(new Button("Blue"));</a:t>
            </a:r>
          </a:p>
          <a:p>
            <a:r>
              <a:rPr lang="en-US" i="1" dirty="0"/>
              <a:t>List li = new List();</a:t>
            </a:r>
          </a:p>
          <a:p>
            <a:r>
              <a:rPr lang="nn-NO" i="1" dirty="0"/>
              <a:t>for (int i=0; i&lt;5; i++)</a:t>
            </a:r>
          </a:p>
          <a:p>
            <a:r>
              <a:rPr lang="en-US" i="1" dirty="0"/>
              <a:t>{</a:t>
            </a:r>
          </a:p>
          <a:p>
            <a:r>
              <a:rPr lang="en-US" i="1" dirty="0" err="1"/>
              <a:t>li.add</a:t>
            </a:r>
            <a:r>
              <a:rPr lang="en-US" i="1" dirty="0"/>
              <a:t>(</a:t>
            </a:r>
            <a:r>
              <a:rPr lang="en-US" i="1" dirty="0" err="1"/>
              <a:t>Integer.toString</a:t>
            </a:r>
            <a:r>
              <a:rPr lang="en-US" i="1" dirty="0"/>
              <a:t>(</a:t>
            </a:r>
            <a:r>
              <a:rPr lang="en-US" i="1" dirty="0" err="1"/>
              <a:t>i</a:t>
            </a:r>
            <a:r>
              <a:rPr lang="en-US" i="1" dirty="0"/>
              <a:t>));</a:t>
            </a:r>
          </a:p>
          <a:p>
            <a:r>
              <a:rPr lang="en-US" i="1" dirty="0"/>
              <a:t>}</a:t>
            </a:r>
          </a:p>
          <a:p>
            <a:r>
              <a:rPr lang="en-US" i="1" dirty="0" err="1"/>
              <a:t>fr.add</a:t>
            </a:r>
            <a:r>
              <a:rPr lang="en-US" i="1" dirty="0"/>
              <a:t>(li);</a:t>
            </a:r>
          </a:p>
          <a:p>
            <a:r>
              <a:rPr lang="en-US" i="1" dirty="0" err="1"/>
              <a:t>fr.add</a:t>
            </a:r>
            <a:r>
              <a:rPr lang="en-US" i="1" dirty="0"/>
              <a:t>(new Checkbox("Pick me", true));</a:t>
            </a:r>
          </a:p>
          <a:p>
            <a:r>
              <a:rPr lang="en-US" i="1" dirty="0" err="1"/>
              <a:t>fr.add</a:t>
            </a:r>
            <a:r>
              <a:rPr lang="en-US" i="1" dirty="0"/>
              <a:t>(new Label("Enter your name:"));</a:t>
            </a:r>
            <a:endParaRPr lang="en-US" dirty="0"/>
          </a:p>
        </p:txBody>
      </p:sp>
      <p:sp>
        <p:nvSpPr>
          <p:cNvPr id="5" name="TextBox 4"/>
          <p:cNvSpPr txBox="1"/>
          <p:nvPr/>
        </p:nvSpPr>
        <p:spPr>
          <a:xfrm>
            <a:off x="5772150" y="1296669"/>
            <a:ext cx="3771900" cy="3139321"/>
          </a:xfrm>
          <a:prstGeom prst="rect">
            <a:avLst/>
          </a:prstGeom>
          <a:noFill/>
        </p:spPr>
        <p:txBody>
          <a:bodyPr wrap="square" rtlCol="0">
            <a:spAutoFit/>
          </a:bodyPr>
          <a:lstStyle/>
          <a:p>
            <a:r>
              <a:rPr lang="en-US" i="1" dirty="0" err="1"/>
              <a:t>fr.add</a:t>
            </a:r>
            <a:r>
              <a:rPr lang="en-US" i="1" dirty="0"/>
              <a:t>(new </a:t>
            </a:r>
            <a:r>
              <a:rPr lang="en-US" i="1" dirty="0" err="1"/>
              <a:t>TextField</a:t>
            </a:r>
            <a:r>
              <a:rPr lang="en-US" i="1" dirty="0"/>
              <a:t>(20));</a:t>
            </a:r>
          </a:p>
          <a:p>
            <a:r>
              <a:rPr lang="vi-VN" i="1" dirty="0"/>
              <a:t>// phương thức pack() được gọi sẽ làm cho cửa sổ</a:t>
            </a:r>
          </a:p>
          <a:p>
            <a:r>
              <a:rPr lang="vi-VN" i="1" dirty="0"/>
              <a:t>// hiện hành sẽ có kích thước vừa với kích thước</a:t>
            </a:r>
          </a:p>
          <a:p>
            <a:r>
              <a:rPr lang="en-US" i="1" dirty="0"/>
              <a:t>// </a:t>
            </a:r>
            <a:r>
              <a:rPr lang="en-US" i="1" dirty="0" err="1"/>
              <a:t>trình</a:t>
            </a:r>
            <a:r>
              <a:rPr lang="en-US" i="1" dirty="0"/>
              <a:t> </a:t>
            </a:r>
            <a:r>
              <a:rPr lang="en-US" i="1" dirty="0" err="1"/>
              <a:t>bày</a:t>
            </a:r>
            <a:r>
              <a:rPr lang="en-US" i="1" dirty="0"/>
              <a:t> </a:t>
            </a:r>
            <a:r>
              <a:rPr lang="en-US" i="1" dirty="0" err="1"/>
              <a:t>bố</a:t>
            </a:r>
            <a:r>
              <a:rPr lang="en-US" i="1" dirty="0"/>
              <a:t> </a:t>
            </a:r>
            <a:r>
              <a:rPr lang="en-US" i="1" dirty="0" err="1"/>
              <a:t>trí</a:t>
            </a:r>
            <a:r>
              <a:rPr lang="en-US" i="1" dirty="0"/>
              <a:t> </a:t>
            </a:r>
            <a:r>
              <a:rPr lang="en-US" i="1" dirty="0" err="1"/>
              <a:t>những</a:t>
            </a:r>
            <a:r>
              <a:rPr lang="en-US" i="1" dirty="0"/>
              <a:t> </a:t>
            </a:r>
            <a:r>
              <a:rPr lang="en-US" i="1" dirty="0" err="1"/>
              <a:t>thành</a:t>
            </a:r>
            <a:r>
              <a:rPr lang="en-US" i="1" dirty="0"/>
              <a:t> </a:t>
            </a:r>
            <a:r>
              <a:rPr lang="en-US" i="1" dirty="0" err="1"/>
              <a:t>phần</a:t>
            </a:r>
            <a:r>
              <a:rPr lang="en-US" i="1" dirty="0"/>
              <a:t> con </a:t>
            </a:r>
            <a:r>
              <a:rPr lang="en-US" i="1" dirty="0" err="1"/>
              <a:t>của</a:t>
            </a:r>
            <a:r>
              <a:rPr lang="en-US" i="1" dirty="0"/>
              <a:t> </a:t>
            </a:r>
            <a:r>
              <a:rPr lang="en-US" i="1" dirty="0" err="1"/>
              <a:t>nó</a:t>
            </a:r>
            <a:r>
              <a:rPr lang="en-US" i="1" dirty="0"/>
              <a:t>.</a:t>
            </a:r>
          </a:p>
          <a:p>
            <a:r>
              <a:rPr lang="en-US" i="1" dirty="0" err="1"/>
              <a:t>fr.pack</a:t>
            </a:r>
            <a:r>
              <a:rPr lang="en-US" i="1" dirty="0"/>
              <a:t>();</a:t>
            </a:r>
          </a:p>
          <a:p>
            <a:r>
              <a:rPr lang="en-US" i="1" dirty="0" err="1"/>
              <a:t>fr.setVisible</a:t>
            </a:r>
            <a:r>
              <a:rPr lang="en-US" i="1" dirty="0"/>
              <a:t>(true);</a:t>
            </a:r>
          </a:p>
          <a:p>
            <a:r>
              <a:rPr lang="en-US" i="1" dirty="0"/>
              <a:t>}</a:t>
            </a:r>
          </a:p>
          <a:p>
            <a:r>
              <a:rPr lang="en-US" i="1" dirty="0"/>
              <a:t>}</a:t>
            </a:r>
            <a:endParaRPr lang="en-US" dirty="0"/>
          </a:p>
        </p:txBody>
      </p:sp>
      <p:pic>
        <p:nvPicPr>
          <p:cNvPr id="6" name="Picture 5"/>
          <p:cNvPicPr>
            <a:picLocks noChangeAspect="1"/>
          </p:cNvPicPr>
          <p:nvPr/>
        </p:nvPicPr>
        <p:blipFill>
          <a:blip r:embed="rId2"/>
          <a:stretch>
            <a:fillRect/>
          </a:stretch>
        </p:blipFill>
        <p:spPr>
          <a:xfrm>
            <a:off x="4772025" y="4592002"/>
            <a:ext cx="7219950" cy="1285875"/>
          </a:xfrm>
          <a:prstGeom prst="rect">
            <a:avLst/>
          </a:prstGeom>
        </p:spPr>
      </p:pic>
    </p:spTree>
    <p:extLst>
      <p:ext uri="{BB962C8B-B14F-4D97-AF65-F5344CB8AC3E}">
        <p14:creationId xmlns:p14="http://schemas.microsoft.com/office/powerpoint/2010/main" val="3179418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7955"/>
            <a:ext cx="10515600" cy="434975"/>
          </a:xfrm>
        </p:spPr>
        <p:txBody>
          <a:bodyPr>
            <a:normAutofit/>
          </a:bodyPr>
          <a:lstStyle/>
          <a:p>
            <a:r>
              <a:rPr lang="en-US" sz="2400" b="1" dirty="0" err="1"/>
              <a:t>BorderLayout</a:t>
            </a:r>
            <a:endParaRPr lang="en-US" sz="2400" dirty="0"/>
          </a:p>
        </p:txBody>
      </p:sp>
      <p:sp>
        <p:nvSpPr>
          <p:cNvPr id="3" name="Content Placeholder 2"/>
          <p:cNvSpPr>
            <a:spLocks noGrp="1"/>
          </p:cNvSpPr>
          <p:nvPr>
            <p:ph idx="1"/>
          </p:nvPr>
        </p:nvSpPr>
        <p:spPr>
          <a:xfrm>
            <a:off x="838200" y="582930"/>
            <a:ext cx="4236720" cy="6126480"/>
          </a:xfrm>
        </p:spPr>
        <p:txBody>
          <a:bodyPr>
            <a:normAutofit fontScale="62500" lnSpcReduction="20000"/>
          </a:bodyPr>
          <a:lstStyle/>
          <a:p>
            <a:pPr marL="0" indent="0">
              <a:buNone/>
            </a:pPr>
            <a:r>
              <a:rPr lang="en-US" i="1" dirty="0"/>
              <a:t>import </a:t>
            </a:r>
            <a:r>
              <a:rPr lang="en-US" i="1" dirty="0" err="1"/>
              <a:t>java.awt</a:t>
            </a:r>
            <a:r>
              <a:rPr lang="en-US" i="1" dirty="0"/>
              <a:t>.*;</a:t>
            </a:r>
          </a:p>
          <a:p>
            <a:pPr marL="0" indent="0">
              <a:buNone/>
            </a:pPr>
            <a:r>
              <a:rPr lang="en-US" i="1" dirty="0"/>
              <a:t>class </a:t>
            </a:r>
            <a:r>
              <a:rPr lang="en-US" i="1" dirty="0" err="1"/>
              <a:t>BorderLayoutDemo</a:t>
            </a:r>
            <a:r>
              <a:rPr lang="en-US" i="1" dirty="0"/>
              <a:t> extends Frame</a:t>
            </a:r>
          </a:p>
          <a:p>
            <a:pPr marL="0" indent="0">
              <a:buNone/>
            </a:pPr>
            <a:r>
              <a:rPr lang="en-US" i="1" dirty="0"/>
              <a:t>{</a:t>
            </a:r>
          </a:p>
          <a:p>
            <a:pPr marL="0" indent="0">
              <a:buNone/>
            </a:pPr>
            <a:r>
              <a:rPr lang="en-US" i="1" dirty="0"/>
              <a:t>private Button north, south, east, west, center;</a:t>
            </a:r>
          </a:p>
          <a:p>
            <a:pPr marL="0" indent="0">
              <a:buNone/>
            </a:pPr>
            <a:r>
              <a:rPr lang="en-US" i="1" dirty="0"/>
              <a:t>public </a:t>
            </a:r>
            <a:r>
              <a:rPr lang="en-US" i="1" dirty="0" err="1"/>
              <a:t>BorderLayoutDemo</a:t>
            </a:r>
            <a:r>
              <a:rPr lang="en-US" i="1" dirty="0"/>
              <a:t>(String </a:t>
            </a:r>
            <a:r>
              <a:rPr lang="en-US" i="1" dirty="0" err="1"/>
              <a:t>sTitle</a:t>
            </a:r>
            <a:r>
              <a:rPr lang="en-US" i="1" dirty="0"/>
              <a:t>)</a:t>
            </a:r>
          </a:p>
          <a:p>
            <a:pPr marL="0" indent="0">
              <a:buNone/>
            </a:pPr>
            <a:r>
              <a:rPr lang="en-US" i="1" dirty="0"/>
              <a:t>{</a:t>
            </a:r>
          </a:p>
          <a:p>
            <a:pPr marL="0" indent="0">
              <a:buNone/>
            </a:pPr>
            <a:r>
              <a:rPr lang="en-US" i="1" dirty="0"/>
              <a:t>super(</a:t>
            </a:r>
            <a:r>
              <a:rPr lang="en-US" i="1" dirty="0" err="1"/>
              <a:t>sTitle</a:t>
            </a:r>
            <a:r>
              <a:rPr lang="en-US" i="1" dirty="0"/>
              <a:t>);</a:t>
            </a:r>
          </a:p>
          <a:p>
            <a:pPr marL="0" indent="0">
              <a:buNone/>
            </a:pPr>
            <a:r>
              <a:rPr lang="en-US" i="1" dirty="0"/>
              <a:t>north = new Button("North");</a:t>
            </a:r>
          </a:p>
          <a:p>
            <a:pPr marL="0" indent="0">
              <a:buNone/>
            </a:pPr>
            <a:r>
              <a:rPr lang="en-US" i="1" dirty="0"/>
              <a:t>south = new Button("South");</a:t>
            </a:r>
          </a:p>
          <a:p>
            <a:pPr marL="0" indent="0">
              <a:buNone/>
            </a:pPr>
            <a:r>
              <a:rPr lang="en-US" i="1" dirty="0"/>
              <a:t>east = new Button("East");</a:t>
            </a:r>
          </a:p>
          <a:p>
            <a:pPr marL="0" indent="0">
              <a:buNone/>
            </a:pPr>
            <a:r>
              <a:rPr lang="en-US" i="1" dirty="0"/>
              <a:t>west = new Button("West");</a:t>
            </a:r>
          </a:p>
          <a:p>
            <a:pPr marL="0" indent="0">
              <a:buNone/>
            </a:pPr>
            <a:r>
              <a:rPr lang="en-US" i="1" dirty="0"/>
              <a:t>center = new Button("Center");</a:t>
            </a:r>
          </a:p>
          <a:p>
            <a:pPr marL="0" indent="0">
              <a:buNone/>
            </a:pPr>
            <a:r>
              <a:rPr lang="en-US" i="1" dirty="0" err="1"/>
              <a:t>this.add</a:t>
            </a:r>
            <a:r>
              <a:rPr lang="en-US" i="1" dirty="0"/>
              <a:t>(north, </a:t>
            </a:r>
            <a:r>
              <a:rPr lang="en-US" i="1" dirty="0" err="1"/>
              <a:t>BorderLayout.NORTH</a:t>
            </a:r>
            <a:r>
              <a:rPr lang="en-US" i="1" dirty="0"/>
              <a:t>);</a:t>
            </a:r>
          </a:p>
          <a:p>
            <a:pPr marL="0" indent="0">
              <a:buNone/>
            </a:pPr>
            <a:r>
              <a:rPr lang="en-US" i="1" dirty="0" err="1"/>
              <a:t>this.add</a:t>
            </a:r>
            <a:r>
              <a:rPr lang="en-US" i="1" dirty="0"/>
              <a:t>(south, </a:t>
            </a:r>
            <a:r>
              <a:rPr lang="en-US" i="1" dirty="0" err="1"/>
              <a:t>BorderLayout.SOUTH</a:t>
            </a:r>
            <a:r>
              <a:rPr lang="en-US" i="1" dirty="0"/>
              <a:t>);</a:t>
            </a:r>
          </a:p>
          <a:p>
            <a:pPr marL="0" indent="0">
              <a:buNone/>
            </a:pPr>
            <a:r>
              <a:rPr lang="en-US" i="1" dirty="0" err="1"/>
              <a:t>this.add</a:t>
            </a:r>
            <a:r>
              <a:rPr lang="en-US" i="1" dirty="0"/>
              <a:t>(east, </a:t>
            </a:r>
            <a:r>
              <a:rPr lang="en-US" i="1" dirty="0" err="1"/>
              <a:t>BorderLayout.EAST</a:t>
            </a:r>
            <a:r>
              <a:rPr lang="en-US" i="1" dirty="0"/>
              <a:t>);</a:t>
            </a:r>
          </a:p>
          <a:p>
            <a:pPr marL="0" indent="0">
              <a:buNone/>
            </a:pPr>
            <a:r>
              <a:rPr lang="en-US" i="1" dirty="0" err="1"/>
              <a:t>this.add</a:t>
            </a:r>
            <a:r>
              <a:rPr lang="en-US" i="1" dirty="0"/>
              <a:t>(west, </a:t>
            </a:r>
            <a:r>
              <a:rPr lang="en-US" i="1" dirty="0" err="1"/>
              <a:t>BorderLayout.WEST</a:t>
            </a:r>
            <a:r>
              <a:rPr lang="en-US" i="1" dirty="0"/>
              <a:t>);</a:t>
            </a:r>
          </a:p>
          <a:p>
            <a:pPr marL="0" indent="0">
              <a:buNone/>
            </a:pPr>
            <a:r>
              <a:rPr lang="en-US" i="1" dirty="0" err="1"/>
              <a:t>this.add</a:t>
            </a:r>
            <a:r>
              <a:rPr lang="en-US" i="1" dirty="0"/>
              <a:t>(center, </a:t>
            </a:r>
            <a:r>
              <a:rPr lang="en-US" i="1" dirty="0" err="1"/>
              <a:t>BorderLayout.CENTER</a:t>
            </a:r>
            <a:r>
              <a:rPr lang="en-US" i="1" dirty="0"/>
              <a:t>);</a:t>
            </a:r>
          </a:p>
          <a:p>
            <a:pPr marL="0" indent="0">
              <a:buNone/>
            </a:pPr>
            <a:r>
              <a:rPr lang="en-US" i="1" dirty="0" smtClean="0"/>
              <a:t>}</a:t>
            </a:r>
            <a:endParaRPr lang="en-US" i="1" dirty="0"/>
          </a:p>
        </p:txBody>
      </p:sp>
      <p:sp>
        <p:nvSpPr>
          <p:cNvPr id="5" name="TextBox 4"/>
          <p:cNvSpPr txBox="1"/>
          <p:nvPr/>
        </p:nvSpPr>
        <p:spPr>
          <a:xfrm>
            <a:off x="5760720" y="765810"/>
            <a:ext cx="3863340" cy="2862322"/>
          </a:xfrm>
          <a:prstGeom prst="rect">
            <a:avLst/>
          </a:prstGeom>
          <a:noFill/>
        </p:spPr>
        <p:txBody>
          <a:bodyPr wrap="square" rtlCol="0">
            <a:spAutoFit/>
          </a:bodyPr>
          <a:lstStyle/>
          <a:p>
            <a:r>
              <a:rPr lang="en-US" i="1" dirty="0"/>
              <a:t>public static void main(String </a:t>
            </a:r>
            <a:r>
              <a:rPr lang="en-US" i="1" dirty="0" err="1"/>
              <a:t>args</a:t>
            </a:r>
            <a:r>
              <a:rPr lang="en-US" i="1" dirty="0"/>
              <a:t>[])</a:t>
            </a:r>
          </a:p>
          <a:p>
            <a:r>
              <a:rPr lang="en-US" i="1" dirty="0"/>
              <a:t>{</a:t>
            </a:r>
          </a:p>
          <a:p>
            <a:r>
              <a:rPr lang="en-US" i="1" dirty="0"/>
              <a:t>Frame </a:t>
            </a:r>
            <a:r>
              <a:rPr lang="en-US" i="1" dirty="0" err="1"/>
              <a:t>fr</a:t>
            </a:r>
            <a:r>
              <a:rPr lang="en-US" i="1" dirty="0"/>
              <a:t> = new </a:t>
            </a:r>
            <a:r>
              <a:rPr lang="en-US" i="1" dirty="0" err="1"/>
              <a:t>BorderLayoutDemo</a:t>
            </a:r>
            <a:r>
              <a:rPr lang="en-US" i="1" dirty="0"/>
              <a:t> ("</a:t>
            </a:r>
            <a:r>
              <a:rPr lang="en-US" i="1" dirty="0" err="1"/>
              <a:t>BorderLayout</a:t>
            </a:r>
            <a:endParaRPr lang="en-US" i="1" dirty="0"/>
          </a:p>
          <a:p>
            <a:r>
              <a:rPr lang="en-US" i="1" dirty="0"/>
              <a:t>Demo");</a:t>
            </a:r>
          </a:p>
          <a:p>
            <a:r>
              <a:rPr lang="en-US" i="1" dirty="0" err="1"/>
              <a:t>fr.pack</a:t>
            </a:r>
            <a:r>
              <a:rPr lang="en-US" i="1" dirty="0"/>
              <a:t>();</a:t>
            </a:r>
          </a:p>
          <a:p>
            <a:r>
              <a:rPr lang="en-US" i="1" dirty="0" err="1"/>
              <a:t>fr.setVisible</a:t>
            </a:r>
            <a:r>
              <a:rPr lang="en-US" i="1" dirty="0"/>
              <a:t>(true);</a:t>
            </a:r>
          </a:p>
          <a:p>
            <a:r>
              <a:rPr lang="en-US" i="1" dirty="0"/>
              <a:t>}</a:t>
            </a:r>
          </a:p>
          <a:p>
            <a:r>
              <a:rPr lang="en-US" i="1" dirty="0"/>
              <a:t>}</a:t>
            </a:r>
            <a:endParaRPr lang="en-US" dirty="0"/>
          </a:p>
          <a:p>
            <a:endParaRPr lang="en-US" dirty="0"/>
          </a:p>
        </p:txBody>
      </p:sp>
      <p:pic>
        <p:nvPicPr>
          <p:cNvPr id="6" name="Picture 5"/>
          <p:cNvPicPr>
            <a:picLocks noChangeAspect="1"/>
          </p:cNvPicPr>
          <p:nvPr/>
        </p:nvPicPr>
        <p:blipFill>
          <a:blip r:embed="rId2"/>
          <a:stretch>
            <a:fillRect/>
          </a:stretch>
        </p:blipFill>
        <p:spPr>
          <a:xfrm>
            <a:off x="4842510" y="3471862"/>
            <a:ext cx="7124700" cy="3000375"/>
          </a:xfrm>
          <a:prstGeom prst="rect">
            <a:avLst/>
          </a:prstGeom>
        </p:spPr>
      </p:pic>
    </p:spTree>
    <p:extLst>
      <p:ext uri="{BB962C8B-B14F-4D97-AF65-F5344CB8AC3E}">
        <p14:creationId xmlns:p14="http://schemas.microsoft.com/office/powerpoint/2010/main" val="22334111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2450" y="0"/>
            <a:ext cx="10515600" cy="494665"/>
          </a:xfrm>
        </p:spPr>
        <p:txBody>
          <a:bodyPr/>
          <a:lstStyle/>
          <a:p>
            <a:pPr marL="0" indent="0">
              <a:buNone/>
            </a:pPr>
            <a:r>
              <a:rPr lang="en-US" b="1" dirty="0" err="1"/>
              <a:t>GridLayout</a:t>
            </a:r>
            <a:endParaRPr lang="en-US" dirty="0"/>
          </a:p>
        </p:txBody>
      </p:sp>
      <p:sp>
        <p:nvSpPr>
          <p:cNvPr id="4" name="TextBox 3"/>
          <p:cNvSpPr txBox="1"/>
          <p:nvPr/>
        </p:nvSpPr>
        <p:spPr>
          <a:xfrm>
            <a:off x="552450" y="788670"/>
            <a:ext cx="4636770" cy="4801314"/>
          </a:xfrm>
          <a:prstGeom prst="rect">
            <a:avLst/>
          </a:prstGeom>
          <a:noFill/>
        </p:spPr>
        <p:txBody>
          <a:bodyPr wrap="square" rtlCol="0">
            <a:spAutoFit/>
          </a:bodyPr>
          <a:lstStyle/>
          <a:p>
            <a:r>
              <a:rPr lang="en-US" i="1" dirty="0"/>
              <a:t>import </a:t>
            </a:r>
            <a:r>
              <a:rPr lang="en-US" i="1" dirty="0" err="1"/>
              <a:t>java.awt</a:t>
            </a:r>
            <a:r>
              <a:rPr lang="en-US" i="1" dirty="0"/>
              <a:t>.*;</a:t>
            </a:r>
          </a:p>
          <a:p>
            <a:r>
              <a:rPr lang="en-US" i="1" dirty="0"/>
              <a:t>public class </a:t>
            </a:r>
            <a:r>
              <a:rPr lang="en-US" i="1" dirty="0" err="1"/>
              <a:t>GridLayoutDemo</a:t>
            </a:r>
            <a:endParaRPr lang="en-US" i="1" dirty="0"/>
          </a:p>
          <a:p>
            <a:r>
              <a:rPr lang="en-US" i="1" dirty="0"/>
              <a:t>{</a:t>
            </a:r>
          </a:p>
          <a:p>
            <a:r>
              <a:rPr lang="en-US" i="1" dirty="0"/>
              <a:t>public static void main(String </a:t>
            </a:r>
            <a:r>
              <a:rPr lang="en-US" i="1" dirty="0" err="1"/>
              <a:t>arg</a:t>
            </a:r>
            <a:r>
              <a:rPr lang="en-US" i="1" dirty="0"/>
              <a:t>[])</a:t>
            </a:r>
          </a:p>
          <a:p>
            <a:r>
              <a:rPr lang="en-US" i="1" dirty="0"/>
              <a:t>{</a:t>
            </a:r>
          </a:p>
          <a:p>
            <a:r>
              <a:rPr lang="en-US" i="1" dirty="0"/>
              <a:t>Frame f = new Frame("</a:t>
            </a:r>
            <a:r>
              <a:rPr lang="en-US" i="1" dirty="0" err="1"/>
              <a:t>GridLayout</a:t>
            </a:r>
            <a:r>
              <a:rPr lang="en-US" i="1" dirty="0"/>
              <a:t> Demo");</a:t>
            </a:r>
          </a:p>
          <a:p>
            <a:r>
              <a:rPr lang="en-US" i="1" dirty="0" err="1"/>
              <a:t>f.setLayout</a:t>
            </a:r>
            <a:r>
              <a:rPr lang="en-US" i="1" dirty="0"/>
              <a:t>(new </a:t>
            </a:r>
            <a:r>
              <a:rPr lang="en-US" i="1" dirty="0" err="1"/>
              <a:t>GridLayout</a:t>
            </a:r>
            <a:r>
              <a:rPr lang="en-US" i="1" dirty="0"/>
              <a:t>(3,2));</a:t>
            </a:r>
          </a:p>
          <a:p>
            <a:r>
              <a:rPr lang="en-US" i="1" dirty="0" err="1"/>
              <a:t>f.add</a:t>
            </a:r>
            <a:r>
              <a:rPr lang="en-US" i="1" dirty="0"/>
              <a:t>(new Button("Red"));</a:t>
            </a:r>
          </a:p>
          <a:p>
            <a:r>
              <a:rPr lang="en-US" i="1" dirty="0" err="1"/>
              <a:t>f.add</a:t>
            </a:r>
            <a:r>
              <a:rPr lang="en-US" i="1" dirty="0"/>
              <a:t>(new Button("Green"));</a:t>
            </a:r>
          </a:p>
          <a:p>
            <a:r>
              <a:rPr lang="en-US" i="1" dirty="0" err="1"/>
              <a:t>f.add</a:t>
            </a:r>
            <a:r>
              <a:rPr lang="en-US" i="1" dirty="0"/>
              <a:t>(new Button("Blue"));</a:t>
            </a:r>
          </a:p>
          <a:p>
            <a:r>
              <a:rPr lang="en-US" i="1" dirty="0" err="1"/>
              <a:t>f.add</a:t>
            </a:r>
            <a:r>
              <a:rPr lang="en-US" i="1" dirty="0"/>
              <a:t>(new Checkbox("Pick me", true));</a:t>
            </a:r>
          </a:p>
          <a:p>
            <a:r>
              <a:rPr lang="en-US" i="1" dirty="0" err="1"/>
              <a:t>f.add</a:t>
            </a:r>
            <a:r>
              <a:rPr lang="en-US" i="1" dirty="0"/>
              <a:t>(new Label("Enter name here</a:t>
            </a:r>
            <a:r>
              <a:rPr lang="en-US" i="1" dirty="0" smtClean="0"/>
              <a:t>:"));</a:t>
            </a:r>
          </a:p>
          <a:p>
            <a:r>
              <a:rPr lang="en-US" i="1" dirty="0" err="1"/>
              <a:t>f.add</a:t>
            </a:r>
            <a:r>
              <a:rPr lang="en-US" i="1" dirty="0"/>
              <a:t>(new </a:t>
            </a:r>
            <a:r>
              <a:rPr lang="en-US" i="1" dirty="0" err="1"/>
              <a:t>TextField</a:t>
            </a:r>
            <a:r>
              <a:rPr lang="en-US" i="1" dirty="0"/>
              <a:t>());</a:t>
            </a:r>
          </a:p>
          <a:p>
            <a:r>
              <a:rPr lang="en-US" i="1" dirty="0" err="1"/>
              <a:t>f.pack</a:t>
            </a:r>
            <a:r>
              <a:rPr lang="en-US" i="1" dirty="0"/>
              <a:t>();</a:t>
            </a:r>
          </a:p>
          <a:p>
            <a:r>
              <a:rPr lang="en-US" i="1" dirty="0" err="1"/>
              <a:t>f.setVisible</a:t>
            </a:r>
            <a:r>
              <a:rPr lang="en-US" i="1" dirty="0"/>
              <a:t>(true);</a:t>
            </a:r>
          </a:p>
          <a:p>
            <a:r>
              <a:rPr lang="en-US" i="1" dirty="0"/>
              <a:t>}</a:t>
            </a:r>
          </a:p>
          <a:p>
            <a:r>
              <a:rPr lang="en-US" i="1" dirty="0"/>
              <a:t>}</a:t>
            </a:r>
            <a:endParaRPr lang="en-US" dirty="0"/>
          </a:p>
        </p:txBody>
      </p:sp>
      <p:pic>
        <p:nvPicPr>
          <p:cNvPr id="5" name="Picture 4"/>
          <p:cNvPicPr>
            <a:picLocks noChangeAspect="1"/>
          </p:cNvPicPr>
          <p:nvPr/>
        </p:nvPicPr>
        <p:blipFill>
          <a:blip r:embed="rId2"/>
          <a:stretch>
            <a:fillRect/>
          </a:stretch>
        </p:blipFill>
        <p:spPr>
          <a:xfrm>
            <a:off x="4650105" y="1929765"/>
            <a:ext cx="7143750" cy="2152650"/>
          </a:xfrm>
          <a:prstGeom prst="rect">
            <a:avLst/>
          </a:prstGeom>
        </p:spPr>
      </p:pic>
    </p:spTree>
    <p:extLst>
      <p:ext uri="{BB962C8B-B14F-4D97-AF65-F5344CB8AC3E}">
        <p14:creationId xmlns:p14="http://schemas.microsoft.com/office/powerpoint/2010/main" val="2705297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3910" y="145415"/>
            <a:ext cx="10515600" cy="540385"/>
          </a:xfrm>
        </p:spPr>
        <p:txBody>
          <a:bodyPr/>
          <a:lstStyle/>
          <a:p>
            <a:pPr marL="0" indent="0">
              <a:buNone/>
            </a:pPr>
            <a:r>
              <a:rPr lang="en-US" b="1" dirty="0" err="1"/>
              <a:t>GridBagLayout</a:t>
            </a:r>
            <a:endParaRPr lang="en-US" dirty="0"/>
          </a:p>
        </p:txBody>
      </p:sp>
      <p:sp>
        <p:nvSpPr>
          <p:cNvPr id="4" name="TextBox 3"/>
          <p:cNvSpPr txBox="1"/>
          <p:nvPr/>
        </p:nvSpPr>
        <p:spPr>
          <a:xfrm>
            <a:off x="285750" y="560070"/>
            <a:ext cx="4126230" cy="6186309"/>
          </a:xfrm>
          <a:prstGeom prst="rect">
            <a:avLst/>
          </a:prstGeom>
          <a:noFill/>
        </p:spPr>
        <p:txBody>
          <a:bodyPr wrap="square" rtlCol="0">
            <a:spAutoFit/>
          </a:bodyPr>
          <a:lstStyle/>
          <a:p>
            <a:r>
              <a:rPr lang="en-US" i="1" dirty="0"/>
              <a:t>import </a:t>
            </a:r>
            <a:r>
              <a:rPr lang="en-US" i="1" dirty="0" err="1"/>
              <a:t>java.awt</a:t>
            </a:r>
            <a:r>
              <a:rPr lang="en-US" i="1" dirty="0"/>
              <a:t>.*;</a:t>
            </a:r>
          </a:p>
          <a:p>
            <a:r>
              <a:rPr lang="en-US" i="1" dirty="0"/>
              <a:t>public class </a:t>
            </a:r>
            <a:r>
              <a:rPr lang="en-US" i="1" dirty="0" err="1"/>
              <a:t>GridBagLayoutDemo</a:t>
            </a:r>
            <a:endParaRPr lang="en-US" i="1" dirty="0"/>
          </a:p>
          <a:p>
            <a:r>
              <a:rPr lang="en-US" i="1" dirty="0"/>
              <a:t>{</a:t>
            </a:r>
          </a:p>
          <a:p>
            <a:r>
              <a:rPr lang="en-US" i="1" dirty="0"/>
              <a:t>public static void main(String </a:t>
            </a:r>
            <a:r>
              <a:rPr lang="en-US" i="1" dirty="0" err="1"/>
              <a:t>arg</a:t>
            </a:r>
            <a:r>
              <a:rPr lang="en-US" i="1" dirty="0"/>
              <a:t>[])</a:t>
            </a:r>
          </a:p>
          <a:p>
            <a:r>
              <a:rPr lang="en-US" i="1" dirty="0"/>
              <a:t>{</a:t>
            </a:r>
          </a:p>
          <a:p>
            <a:r>
              <a:rPr lang="en-US" i="1" dirty="0"/>
              <a:t>Frame f = new Frame("</a:t>
            </a:r>
            <a:r>
              <a:rPr lang="en-US" i="1" dirty="0" err="1"/>
              <a:t>GridBagLayout</a:t>
            </a:r>
            <a:r>
              <a:rPr lang="en-US" i="1" dirty="0"/>
              <a:t> Demo");</a:t>
            </a:r>
          </a:p>
          <a:p>
            <a:r>
              <a:rPr lang="en-US" i="1" dirty="0"/>
              <a:t>// </a:t>
            </a:r>
            <a:r>
              <a:rPr lang="en-US" i="1" dirty="0" err="1"/>
              <a:t>Thiet</a:t>
            </a:r>
            <a:r>
              <a:rPr lang="en-US" i="1" dirty="0"/>
              <a:t> lap layout manager</a:t>
            </a:r>
          </a:p>
          <a:p>
            <a:r>
              <a:rPr lang="en-US" i="1" dirty="0"/>
              <a:t>// Tao </a:t>
            </a:r>
            <a:r>
              <a:rPr lang="en-US" i="1" dirty="0" err="1"/>
              <a:t>doi</a:t>
            </a:r>
            <a:r>
              <a:rPr lang="en-US" i="1" dirty="0"/>
              <a:t> </a:t>
            </a:r>
            <a:r>
              <a:rPr lang="en-US" i="1" dirty="0" err="1"/>
              <a:t>tuong</a:t>
            </a:r>
            <a:r>
              <a:rPr lang="en-US" i="1" dirty="0"/>
              <a:t> rang </a:t>
            </a:r>
            <a:r>
              <a:rPr lang="en-US" i="1" dirty="0" err="1"/>
              <a:t>buoc</a:t>
            </a:r>
            <a:r>
              <a:rPr lang="en-US" i="1" dirty="0"/>
              <a:t> </a:t>
            </a:r>
            <a:r>
              <a:rPr lang="en-US" i="1" dirty="0" err="1"/>
              <a:t>cho</a:t>
            </a:r>
            <a:r>
              <a:rPr lang="en-US" i="1" dirty="0"/>
              <a:t> </a:t>
            </a:r>
            <a:r>
              <a:rPr lang="en-US" i="1" dirty="0" err="1"/>
              <a:t>cach</a:t>
            </a:r>
            <a:r>
              <a:rPr lang="en-US" i="1" dirty="0"/>
              <a:t> </a:t>
            </a:r>
            <a:r>
              <a:rPr lang="en-US" i="1" dirty="0" err="1"/>
              <a:t>trinh</a:t>
            </a:r>
            <a:r>
              <a:rPr lang="en-US" i="1" dirty="0"/>
              <a:t> bay</a:t>
            </a:r>
          </a:p>
          <a:p>
            <a:r>
              <a:rPr lang="en-US" i="1" dirty="0"/>
              <a:t>// </a:t>
            </a:r>
            <a:r>
              <a:rPr lang="en-US" i="1" dirty="0" err="1"/>
              <a:t>GridBagLayout</a:t>
            </a:r>
            <a:r>
              <a:rPr lang="en-US" i="1" dirty="0"/>
              <a:t>.</a:t>
            </a:r>
          </a:p>
          <a:p>
            <a:r>
              <a:rPr lang="en-US" i="1" dirty="0" err="1"/>
              <a:t>GridBagLayout</a:t>
            </a:r>
            <a:r>
              <a:rPr lang="en-US" i="1" dirty="0"/>
              <a:t> layout = new </a:t>
            </a:r>
            <a:r>
              <a:rPr lang="en-US" i="1" dirty="0" err="1"/>
              <a:t>GridBagLayout</a:t>
            </a:r>
            <a:r>
              <a:rPr lang="en-US" i="1" dirty="0"/>
              <a:t>();</a:t>
            </a:r>
          </a:p>
          <a:p>
            <a:r>
              <a:rPr lang="en-US" i="1" dirty="0" err="1"/>
              <a:t>GridBagConstraints</a:t>
            </a:r>
            <a:r>
              <a:rPr lang="en-US" i="1" dirty="0"/>
              <a:t> constraints = new</a:t>
            </a:r>
          </a:p>
          <a:p>
            <a:r>
              <a:rPr lang="en-US" i="1" dirty="0" err="1"/>
              <a:t>GridBagConstraints</a:t>
            </a:r>
            <a:r>
              <a:rPr lang="en-US" i="1" dirty="0"/>
              <a:t>();</a:t>
            </a:r>
          </a:p>
          <a:p>
            <a:r>
              <a:rPr lang="en-US" i="1" dirty="0" err="1"/>
              <a:t>f.setLayout</a:t>
            </a:r>
            <a:r>
              <a:rPr lang="en-US" i="1" dirty="0"/>
              <a:t>(layout</a:t>
            </a:r>
            <a:r>
              <a:rPr lang="en-US" i="1" dirty="0" smtClean="0"/>
              <a:t>);</a:t>
            </a:r>
          </a:p>
          <a:p>
            <a:r>
              <a:rPr lang="fi-FI" i="1" dirty="0"/>
              <a:t>// Tao ra 9 nut nhan</a:t>
            </a:r>
          </a:p>
          <a:p>
            <a:r>
              <a:rPr lang="en-US" i="1" dirty="0"/>
              <a:t>String[] </a:t>
            </a:r>
            <a:r>
              <a:rPr lang="en-US" i="1" dirty="0" err="1"/>
              <a:t>buttName</a:t>
            </a:r>
            <a:r>
              <a:rPr lang="en-US" i="1" dirty="0"/>
              <a:t> = {"Mot", "Hai", "Ba", "Bon",</a:t>
            </a:r>
          </a:p>
          <a:p>
            <a:r>
              <a:rPr lang="pl-PL" i="1" dirty="0"/>
              <a:t>"Nam", "Sau", "Bay", "Tam", "Chin"};</a:t>
            </a:r>
          </a:p>
          <a:p>
            <a:r>
              <a:rPr lang="en-US" i="1" dirty="0"/>
              <a:t>Button[] buttons = new Button[9];</a:t>
            </a:r>
          </a:p>
          <a:p>
            <a:endParaRPr lang="en-US" dirty="0"/>
          </a:p>
        </p:txBody>
      </p:sp>
      <p:sp>
        <p:nvSpPr>
          <p:cNvPr id="8" name="TextBox 7"/>
          <p:cNvSpPr txBox="1"/>
          <p:nvPr/>
        </p:nvSpPr>
        <p:spPr>
          <a:xfrm>
            <a:off x="4503420" y="560070"/>
            <a:ext cx="3417570" cy="6463308"/>
          </a:xfrm>
          <a:prstGeom prst="rect">
            <a:avLst/>
          </a:prstGeom>
          <a:noFill/>
        </p:spPr>
        <p:txBody>
          <a:bodyPr wrap="square" rtlCol="0">
            <a:spAutoFit/>
          </a:bodyPr>
          <a:lstStyle/>
          <a:p>
            <a:r>
              <a:rPr lang="en-US" i="1" dirty="0"/>
              <a:t>for(</a:t>
            </a:r>
            <a:r>
              <a:rPr lang="en-US" i="1" dirty="0" err="1"/>
              <a:t>int</a:t>
            </a:r>
            <a:r>
              <a:rPr lang="en-US" i="1" dirty="0"/>
              <a:t> </a:t>
            </a:r>
            <a:r>
              <a:rPr lang="en-US" i="1" dirty="0" err="1"/>
              <a:t>i</a:t>
            </a:r>
            <a:r>
              <a:rPr lang="en-US" i="1" dirty="0"/>
              <a:t>=0;i&lt;9;i++)</a:t>
            </a:r>
          </a:p>
          <a:p>
            <a:r>
              <a:rPr lang="en-US" i="1" dirty="0"/>
              <a:t>{</a:t>
            </a:r>
          </a:p>
          <a:p>
            <a:r>
              <a:rPr lang="en-US" i="1" dirty="0"/>
              <a:t>buttons[</a:t>
            </a:r>
            <a:r>
              <a:rPr lang="en-US" i="1" dirty="0" err="1"/>
              <a:t>i</a:t>
            </a:r>
            <a:r>
              <a:rPr lang="en-US" i="1" dirty="0"/>
              <a:t>] = new Button (</a:t>
            </a:r>
            <a:r>
              <a:rPr lang="en-US" i="1" dirty="0" err="1"/>
              <a:t>buttName</a:t>
            </a:r>
            <a:r>
              <a:rPr lang="en-US" i="1" dirty="0"/>
              <a:t>[</a:t>
            </a:r>
            <a:r>
              <a:rPr lang="en-US" i="1" dirty="0" err="1"/>
              <a:t>i</a:t>
            </a:r>
            <a:r>
              <a:rPr lang="en-US" i="1" dirty="0"/>
              <a:t>]);</a:t>
            </a:r>
          </a:p>
          <a:p>
            <a:r>
              <a:rPr lang="en-US" i="1" dirty="0"/>
              <a:t>}</a:t>
            </a:r>
          </a:p>
          <a:p>
            <a:r>
              <a:rPr lang="en-US" i="1" dirty="0"/>
              <a:t>// Rang </a:t>
            </a:r>
            <a:r>
              <a:rPr lang="en-US" i="1" dirty="0" err="1"/>
              <a:t>buoc</a:t>
            </a:r>
            <a:r>
              <a:rPr lang="en-US" i="1" dirty="0"/>
              <a:t> </a:t>
            </a:r>
            <a:r>
              <a:rPr lang="en-US" i="1" dirty="0" err="1"/>
              <a:t>cac</a:t>
            </a:r>
            <a:r>
              <a:rPr lang="en-US" i="1" dirty="0"/>
              <a:t> nut </a:t>
            </a:r>
            <a:r>
              <a:rPr lang="en-US" i="1" dirty="0" err="1"/>
              <a:t>nhan</a:t>
            </a:r>
            <a:r>
              <a:rPr lang="en-US" i="1" dirty="0"/>
              <a:t> </a:t>
            </a:r>
            <a:r>
              <a:rPr lang="en-US" i="1" dirty="0" err="1"/>
              <a:t>cach</a:t>
            </a:r>
            <a:r>
              <a:rPr lang="en-US" i="1" dirty="0"/>
              <a:t> </a:t>
            </a:r>
            <a:r>
              <a:rPr lang="en-US" i="1" dirty="0" err="1"/>
              <a:t>nhau</a:t>
            </a:r>
            <a:r>
              <a:rPr lang="en-US" i="1" dirty="0"/>
              <a:t> 2 </a:t>
            </a:r>
            <a:r>
              <a:rPr lang="en-US" i="1" dirty="0" smtClean="0"/>
              <a:t>pixel</a:t>
            </a:r>
          </a:p>
          <a:p>
            <a:r>
              <a:rPr lang="en-US" i="1" dirty="0" err="1"/>
              <a:t>constraints.insets</a:t>
            </a:r>
            <a:r>
              <a:rPr lang="en-US" i="1" dirty="0"/>
              <a:t> = new Insets(2,2,2,2);</a:t>
            </a:r>
          </a:p>
          <a:p>
            <a:r>
              <a:rPr lang="en-US" i="1" dirty="0"/>
              <a:t>// Qui </a:t>
            </a:r>
            <a:r>
              <a:rPr lang="en-US" i="1" dirty="0" err="1"/>
              <a:t>dinh</a:t>
            </a:r>
            <a:r>
              <a:rPr lang="en-US" i="1" dirty="0"/>
              <a:t> </a:t>
            </a:r>
            <a:r>
              <a:rPr lang="en-US" i="1" dirty="0" err="1"/>
              <a:t>cac</a:t>
            </a:r>
            <a:r>
              <a:rPr lang="en-US" i="1" dirty="0"/>
              <a:t> nut </a:t>
            </a:r>
            <a:r>
              <a:rPr lang="en-US" i="1" dirty="0" err="1"/>
              <a:t>nhan</a:t>
            </a:r>
            <a:r>
              <a:rPr lang="en-US" i="1" dirty="0"/>
              <a:t> se </a:t>
            </a:r>
            <a:r>
              <a:rPr lang="en-US" i="1" dirty="0" err="1"/>
              <a:t>thay</a:t>
            </a:r>
            <a:r>
              <a:rPr lang="en-US" i="1" dirty="0"/>
              <a:t> </a:t>
            </a:r>
            <a:r>
              <a:rPr lang="en-US" i="1" dirty="0" err="1"/>
              <a:t>doi</a:t>
            </a:r>
            <a:r>
              <a:rPr lang="en-US" i="1" dirty="0"/>
              <a:t> </a:t>
            </a:r>
            <a:r>
              <a:rPr lang="en-US" i="1" dirty="0" err="1"/>
              <a:t>kich</a:t>
            </a:r>
            <a:r>
              <a:rPr lang="en-US" i="1" dirty="0"/>
              <a:t> </a:t>
            </a:r>
            <a:r>
              <a:rPr lang="en-US" i="1" dirty="0" err="1"/>
              <a:t>thuoc</a:t>
            </a:r>
            <a:endParaRPr lang="en-US" i="1" dirty="0"/>
          </a:p>
          <a:p>
            <a:r>
              <a:rPr lang="en-US" i="1" dirty="0"/>
              <a:t>// </a:t>
            </a:r>
            <a:r>
              <a:rPr lang="en-US" i="1" dirty="0" err="1"/>
              <a:t>theo</a:t>
            </a:r>
            <a:r>
              <a:rPr lang="en-US" i="1" dirty="0"/>
              <a:t> ca 2 </a:t>
            </a:r>
            <a:r>
              <a:rPr lang="en-US" i="1" dirty="0" err="1"/>
              <a:t>chieu</a:t>
            </a:r>
            <a:endParaRPr lang="en-US" i="1" dirty="0"/>
          </a:p>
          <a:p>
            <a:r>
              <a:rPr lang="en-US" i="1" dirty="0" err="1"/>
              <a:t>constraints.fill</a:t>
            </a:r>
            <a:r>
              <a:rPr lang="en-US" i="1" dirty="0"/>
              <a:t> = </a:t>
            </a:r>
            <a:r>
              <a:rPr lang="en-US" i="1" dirty="0" err="1"/>
              <a:t>GridBagConstraints.BOTH</a:t>
            </a:r>
            <a:r>
              <a:rPr lang="en-US" i="1" dirty="0"/>
              <a:t>;</a:t>
            </a:r>
          </a:p>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1</a:t>
            </a:r>
          </a:p>
          <a:p>
            <a:r>
              <a:rPr lang="en-US" i="1" dirty="0" err="1"/>
              <a:t>constraints.gridx</a:t>
            </a:r>
            <a:r>
              <a:rPr lang="en-US" i="1" dirty="0"/>
              <a:t> = 1;</a:t>
            </a:r>
          </a:p>
          <a:p>
            <a:r>
              <a:rPr lang="en-US" i="1" dirty="0" err="1"/>
              <a:t>constraints.gridy</a:t>
            </a:r>
            <a:r>
              <a:rPr lang="en-US" i="1" dirty="0"/>
              <a:t> = 1;</a:t>
            </a:r>
          </a:p>
          <a:p>
            <a:r>
              <a:rPr lang="en-US" i="1" dirty="0" err="1"/>
              <a:t>constraints.gridheight</a:t>
            </a:r>
            <a:r>
              <a:rPr lang="en-US" i="1" dirty="0"/>
              <a:t> = 2;</a:t>
            </a:r>
          </a:p>
          <a:p>
            <a:r>
              <a:rPr lang="en-US" i="1" dirty="0" err="1"/>
              <a:t>constraints.gridwidth</a:t>
            </a:r>
            <a:r>
              <a:rPr lang="en-US" i="1" dirty="0"/>
              <a:t> = 1;</a:t>
            </a:r>
          </a:p>
          <a:p>
            <a:r>
              <a:rPr lang="en-US" i="1" dirty="0" err="1"/>
              <a:t>layout.setConstraints</a:t>
            </a:r>
            <a:r>
              <a:rPr lang="en-US" i="1" dirty="0"/>
              <a:t>(buttons[0], constraints);</a:t>
            </a:r>
            <a:endParaRPr lang="en-US" dirty="0"/>
          </a:p>
          <a:p>
            <a:endParaRPr lang="en-US" dirty="0"/>
          </a:p>
          <a:p>
            <a:endParaRPr lang="en-US" dirty="0"/>
          </a:p>
        </p:txBody>
      </p:sp>
      <p:sp>
        <p:nvSpPr>
          <p:cNvPr id="9" name="TextBox 8"/>
          <p:cNvSpPr txBox="1"/>
          <p:nvPr/>
        </p:nvSpPr>
        <p:spPr>
          <a:xfrm>
            <a:off x="7920990" y="415607"/>
            <a:ext cx="3771900" cy="6186309"/>
          </a:xfrm>
          <a:prstGeom prst="rect">
            <a:avLst/>
          </a:prstGeom>
          <a:noFill/>
        </p:spPr>
        <p:txBody>
          <a:bodyPr wrap="square" rtlCol="0">
            <a:spAutoFit/>
          </a:bodyPr>
          <a:lstStyle/>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2</a:t>
            </a:r>
          </a:p>
          <a:p>
            <a:r>
              <a:rPr lang="en-US" i="1" dirty="0" err="1"/>
              <a:t>constraints.gridx</a:t>
            </a:r>
            <a:r>
              <a:rPr lang="en-US" i="1" dirty="0"/>
              <a:t> = 2;</a:t>
            </a:r>
          </a:p>
          <a:p>
            <a:r>
              <a:rPr lang="en-US" i="1" dirty="0" err="1"/>
              <a:t>constraints.gridy</a:t>
            </a:r>
            <a:r>
              <a:rPr lang="en-US" i="1" dirty="0"/>
              <a:t> = 1;</a:t>
            </a:r>
          </a:p>
          <a:p>
            <a:r>
              <a:rPr lang="en-US" i="1" dirty="0" err="1"/>
              <a:t>constraints.gridheight</a:t>
            </a:r>
            <a:r>
              <a:rPr lang="en-US" i="1" dirty="0"/>
              <a:t> = 1;</a:t>
            </a:r>
          </a:p>
          <a:p>
            <a:r>
              <a:rPr lang="en-US" i="1" dirty="0" err="1"/>
              <a:t>constraints.gridwidth</a:t>
            </a:r>
            <a:r>
              <a:rPr lang="en-US" i="1" dirty="0"/>
              <a:t> = 2;</a:t>
            </a:r>
          </a:p>
          <a:p>
            <a:r>
              <a:rPr lang="en-US" i="1" dirty="0" err="1"/>
              <a:t>layout.setConstraints</a:t>
            </a:r>
            <a:r>
              <a:rPr lang="en-US" i="1" dirty="0"/>
              <a:t>(buttons[1], constraints);</a:t>
            </a:r>
          </a:p>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3</a:t>
            </a:r>
          </a:p>
          <a:p>
            <a:r>
              <a:rPr lang="en-US" i="1" dirty="0" err="1"/>
              <a:t>constraints.gridx</a:t>
            </a:r>
            <a:r>
              <a:rPr lang="en-US" i="1" dirty="0"/>
              <a:t> = 2;</a:t>
            </a:r>
          </a:p>
          <a:p>
            <a:r>
              <a:rPr lang="en-US" i="1" dirty="0" err="1"/>
              <a:t>constraints.gridy</a:t>
            </a:r>
            <a:r>
              <a:rPr lang="en-US" i="1" dirty="0"/>
              <a:t> = 2;</a:t>
            </a:r>
          </a:p>
          <a:p>
            <a:r>
              <a:rPr lang="en-US" i="1" dirty="0" err="1"/>
              <a:t>constraints.gridheight</a:t>
            </a:r>
            <a:r>
              <a:rPr lang="en-US" i="1" dirty="0"/>
              <a:t> = 1;</a:t>
            </a:r>
          </a:p>
          <a:p>
            <a:r>
              <a:rPr lang="en-US" i="1" dirty="0" err="1"/>
              <a:t>constraints.gridwidth</a:t>
            </a:r>
            <a:r>
              <a:rPr lang="en-US" i="1" dirty="0"/>
              <a:t> = 1;</a:t>
            </a:r>
          </a:p>
          <a:p>
            <a:r>
              <a:rPr lang="en-US" i="1" dirty="0" err="1"/>
              <a:t>layout.setConstraints</a:t>
            </a:r>
            <a:r>
              <a:rPr lang="en-US" i="1" dirty="0"/>
              <a:t>(buttons[2], constraints);</a:t>
            </a:r>
          </a:p>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4</a:t>
            </a:r>
          </a:p>
          <a:p>
            <a:r>
              <a:rPr lang="en-US" i="1" dirty="0" err="1"/>
              <a:t>constraints.gridx</a:t>
            </a:r>
            <a:r>
              <a:rPr lang="en-US" i="1" dirty="0"/>
              <a:t> = 1;</a:t>
            </a:r>
          </a:p>
          <a:p>
            <a:r>
              <a:rPr lang="en-US" i="1" dirty="0" err="1"/>
              <a:t>constraints.gridy</a:t>
            </a:r>
            <a:r>
              <a:rPr lang="en-US" i="1" dirty="0"/>
              <a:t> = 3;</a:t>
            </a:r>
          </a:p>
          <a:p>
            <a:r>
              <a:rPr lang="en-US" i="1" dirty="0" err="1"/>
              <a:t>constraints.gridheight</a:t>
            </a:r>
            <a:r>
              <a:rPr lang="en-US" i="1" dirty="0"/>
              <a:t> = 1;</a:t>
            </a:r>
          </a:p>
          <a:p>
            <a:r>
              <a:rPr lang="en-US" i="1" dirty="0" err="1"/>
              <a:t>constraints.gridwidth</a:t>
            </a:r>
            <a:r>
              <a:rPr lang="en-US" i="1" dirty="0"/>
              <a:t> = 2;</a:t>
            </a:r>
          </a:p>
          <a:p>
            <a:r>
              <a:rPr lang="en-US" i="1" dirty="0" err="1"/>
              <a:t>layout.setConstraints</a:t>
            </a:r>
            <a:r>
              <a:rPr lang="en-US" i="1" dirty="0"/>
              <a:t>(buttons[3], constraints);</a:t>
            </a:r>
          </a:p>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5</a:t>
            </a:r>
            <a:endParaRPr lang="en-US" dirty="0"/>
          </a:p>
        </p:txBody>
      </p:sp>
    </p:spTree>
    <p:extLst>
      <p:ext uri="{BB962C8B-B14F-4D97-AF65-F5344CB8AC3E}">
        <p14:creationId xmlns:p14="http://schemas.microsoft.com/office/powerpoint/2010/main" val="37501650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0030" y="0"/>
            <a:ext cx="3360420" cy="5078313"/>
          </a:xfrm>
          <a:prstGeom prst="rect">
            <a:avLst/>
          </a:prstGeom>
          <a:noFill/>
        </p:spPr>
        <p:txBody>
          <a:bodyPr wrap="square" rtlCol="0">
            <a:spAutoFit/>
          </a:bodyPr>
          <a:lstStyle/>
          <a:p>
            <a:r>
              <a:rPr lang="en-US" i="1" dirty="0" err="1"/>
              <a:t>constraints.gridx</a:t>
            </a:r>
            <a:r>
              <a:rPr lang="en-US" i="1" dirty="0"/>
              <a:t> = 3;</a:t>
            </a:r>
          </a:p>
          <a:p>
            <a:r>
              <a:rPr lang="en-US" i="1" dirty="0" err="1"/>
              <a:t>constraints.gridy</a:t>
            </a:r>
            <a:r>
              <a:rPr lang="en-US" i="1" dirty="0"/>
              <a:t> = 2;</a:t>
            </a:r>
          </a:p>
          <a:p>
            <a:r>
              <a:rPr lang="en-US" i="1" dirty="0" err="1"/>
              <a:t>constraints.gridheight</a:t>
            </a:r>
            <a:r>
              <a:rPr lang="en-US" i="1" dirty="0"/>
              <a:t> = 2;</a:t>
            </a:r>
          </a:p>
          <a:p>
            <a:r>
              <a:rPr lang="en-US" i="1" dirty="0" err="1"/>
              <a:t>constraints.gridwidth</a:t>
            </a:r>
            <a:r>
              <a:rPr lang="en-US" i="1" dirty="0"/>
              <a:t> = 1;</a:t>
            </a:r>
          </a:p>
          <a:p>
            <a:r>
              <a:rPr lang="en-US" i="1" dirty="0" err="1"/>
              <a:t>layout.setConstraints</a:t>
            </a:r>
            <a:r>
              <a:rPr lang="en-US" i="1" dirty="0"/>
              <a:t>(buttons[4], constraints);</a:t>
            </a:r>
          </a:p>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6</a:t>
            </a:r>
          </a:p>
          <a:p>
            <a:r>
              <a:rPr lang="en-US" i="1" dirty="0" err="1"/>
              <a:t>constraints.gridx</a:t>
            </a:r>
            <a:r>
              <a:rPr lang="en-US" i="1" dirty="0"/>
              <a:t> = 4;</a:t>
            </a:r>
          </a:p>
          <a:p>
            <a:r>
              <a:rPr lang="en-US" i="1" dirty="0" err="1"/>
              <a:t>constraints.gridy</a:t>
            </a:r>
            <a:r>
              <a:rPr lang="en-US" i="1" dirty="0"/>
              <a:t> = 1;</a:t>
            </a:r>
          </a:p>
          <a:p>
            <a:r>
              <a:rPr lang="en-US" i="1" dirty="0" err="1"/>
              <a:t>constraints.gridheight</a:t>
            </a:r>
            <a:r>
              <a:rPr lang="en-US" i="1" dirty="0"/>
              <a:t> = 3;</a:t>
            </a:r>
          </a:p>
          <a:p>
            <a:r>
              <a:rPr lang="en-US" i="1" dirty="0" err="1"/>
              <a:t>constraints.gridwidth</a:t>
            </a:r>
            <a:r>
              <a:rPr lang="en-US" i="1" dirty="0"/>
              <a:t> = 1;</a:t>
            </a:r>
          </a:p>
          <a:p>
            <a:r>
              <a:rPr lang="en-US" i="1" dirty="0" err="1"/>
              <a:t>layout.setConstraints</a:t>
            </a:r>
            <a:r>
              <a:rPr lang="en-US" i="1" dirty="0"/>
              <a:t>(buttons[5], constraints);</a:t>
            </a:r>
          </a:p>
          <a:p>
            <a:r>
              <a:rPr lang="en-US" i="1" dirty="0"/>
              <a:t>// </a:t>
            </a:r>
            <a:r>
              <a:rPr lang="en-US" i="1" dirty="0" err="1"/>
              <a:t>Tu</a:t>
            </a:r>
            <a:r>
              <a:rPr lang="en-US" i="1" dirty="0"/>
              <a:t> nut </a:t>
            </a:r>
            <a:r>
              <a:rPr lang="en-US" i="1" dirty="0" err="1"/>
              <a:t>thu</a:t>
            </a:r>
            <a:r>
              <a:rPr lang="en-US" i="1" dirty="0"/>
              <a:t> 7 </a:t>
            </a:r>
            <a:r>
              <a:rPr lang="en-US" i="1" dirty="0" err="1"/>
              <a:t>tro</a:t>
            </a:r>
            <a:r>
              <a:rPr lang="en-US" i="1" dirty="0"/>
              <a:t> di </a:t>
            </a:r>
            <a:r>
              <a:rPr lang="en-US" i="1" dirty="0" err="1"/>
              <a:t>khong</a:t>
            </a:r>
            <a:r>
              <a:rPr lang="en-US" i="1" dirty="0"/>
              <a:t> can rang </a:t>
            </a:r>
            <a:r>
              <a:rPr lang="en-US" i="1" dirty="0" err="1"/>
              <a:t>buoc</a:t>
            </a:r>
            <a:endParaRPr lang="en-US" i="1" dirty="0"/>
          </a:p>
          <a:p>
            <a:r>
              <a:rPr lang="en-US" i="1" dirty="0"/>
              <a:t>// </a:t>
            </a:r>
            <a:r>
              <a:rPr lang="en-US" i="1" dirty="0" err="1"/>
              <a:t>thay</a:t>
            </a:r>
            <a:r>
              <a:rPr lang="en-US" i="1" dirty="0"/>
              <a:t> vi </a:t>
            </a:r>
            <a:r>
              <a:rPr lang="en-US" i="1" dirty="0" err="1"/>
              <a:t>doi</a:t>
            </a:r>
            <a:r>
              <a:rPr lang="en-US" i="1" dirty="0"/>
              <a:t> </a:t>
            </a:r>
            <a:r>
              <a:rPr lang="en-US" i="1" dirty="0" err="1"/>
              <a:t>kich</a:t>
            </a:r>
            <a:r>
              <a:rPr lang="en-US" i="1" dirty="0"/>
              <a:t> </a:t>
            </a:r>
            <a:r>
              <a:rPr lang="en-US" i="1" dirty="0" err="1"/>
              <a:t>thuoc</a:t>
            </a:r>
            <a:endParaRPr lang="en-US" i="1" dirty="0"/>
          </a:p>
          <a:p>
            <a:r>
              <a:rPr lang="en-US" i="1" dirty="0" err="1"/>
              <a:t>constraints.fill</a:t>
            </a:r>
            <a:r>
              <a:rPr lang="en-US" i="1" dirty="0"/>
              <a:t> = </a:t>
            </a:r>
            <a:r>
              <a:rPr lang="en-US" i="1" dirty="0" err="1"/>
              <a:t>GridBagConstraints.NONE</a:t>
            </a:r>
            <a:r>
              <a:rPr lang="en-US" i="1" dirty="0"/>
              <a:t>;</a:t>
            </a:r>
            <a:endParaRPr lang="en-US" dirty="0"/>
          </a:p>
        </p:txBody>
      </p:sp>
      <p:sp>
        <p:nvSpPr>
          <p:cNvPr id="5" name="TextBox 4"/>
          <p:cNvSpPr txBox="1"/>
          <p:nvPr/>
        </p:nvSpPr>
        <p:spPr>
          <a:xfrm>
            <a:off x="3714750" y="-1"/>
            <a:ext cx="3863340" cy="5078313"/>
          </a:xfrm>
          <a:prstGeom prst="rect">
            <a:avLst/>
          </a:prstGeom>
          <a:noFill/>
        </p:spPr>
        <p:txBody>
          <a:bodyPr wrap="square" rtlCol="0">
            <a:spAutoFit/>
          </a:bodyPr>
          <a:lstStyle/>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7</a:t>
            </a:r>
          </a:p>
          <a:p>
            <a:r>
              <a:rPr lang="en-US" i="1" dirty="0" err="1"/>
              <a:t>constraints.gridx</a:t>
            </a:r>
            <a:r>
              <a:rPr lang="en-US" i="1" dirty="0"/>
              <a:t> = 1;</a:t>
            </a:r>
          </a:p>
          <a:p>
            <a:r>
              <a:rPr lang="en-US" i="1" dirty="0" err="1"/>
              <a:t>constraints.gridy</a:t>
            </a:r>
            <a:r>
              <a:rPr lang="en-US" i="1" dirty="0"/>
              <a:t> = 4;</a:t>
            </a:r>
          </a:p>
          <a:p>
            <a:r>
              <a:rPr lang="en-US" i="1" dirty="0" err="1"/>
              <a:t>constraints.gridheight</a:t>
            </a:r>
            <a:r>
              <a:rPr lang="en-US" i="1" dirty="0"/>
              <a:t> = 1;</a:t>
            </a:r>
          </a:p>
          <a:p>
            <a:r>
              <a:rPr lang="en-US" i="1" dirty="0" err="1"/>
              <a:t>constraints.gridwidth</a:t>
            </a:r>
            <a:r>
              <a:rPr lang="en-US" i="1" dirty="0"/>
              <a:t> = 1;</a:t>
            </a:r>
          </a:p>
          <a:p>
            <a:r>
              <a:rPr lang="en-US" i="1" dirty="0" err="1"/>
              <a:t>constraints.weightx</a:t>
            </a:r>
            <a:r>
              <a:rPr lang="en-US" i="1" dirty="0"/>
              <a:t> = 1.0;</a:t>
            </a:r>
          </a:p>
          <a:p>
            <a:r>
              <a:rPr lang="en-US" i="1" dirty="0" err="1"/>
              <a:t>layout.setConstraints</a:t>
            </a:r>
            <a:r>
              <a:rPr lang="en-US" i="1" dirty="0"/>
              <a:t>(buttons[6], constraints);</a:t>
            </a:r>
          </a:p>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8</a:t>
            </a:r>
          </a:p>
          <a:p>
            <a:r>
              <a:rPr lang="en-US" i="1" dirty="0" err="1"/>
              <a:t>constraints.gridx</a:t>
            </a:r>
            <a:r>
              <a:rPr lang="en-US" i="1" dirty="0"/>
              <a:t> = 2;</a:t>
            </a:r>
          </a:p>
          <a:p>
            <a:r>
              <a:rPr lang="en-US" i="1" dirty="0" err="1"/>
              <a:t>constraints.gridy</a:t>
            </a:r>
            <a:r>
              <a:rPr lang="en-US" i="1" dirty="0"/>
              <a:t> = 5;</a:t>
            </a:r>
          </a:p>
          <a:p>
            <a:r>
              <a:rPr lang="en-US" i="1" dirty="0" err="1"/>
              <a:t>constraints.gridheight</a:t>
            </a:r>
            <a:r>
              <a:rPr lang="en-US" i="1" dirty="0"/>
              <a:t> = 1;</a:t>
            </a:r>
          </a:p>
          <a:p>
            <a:r>
              <a:rPr lang="en-US" i="1" dirty="0" err="1"/>
              <a:t>constraints.gridwidth</a:t>
            </a:r>
            <a:r>
              <a:rPr lang="en-US" i="1" dirty="0"/>
              <a:t> = 1;</a:t>
            </a:r>
          </a:p>
          <a:p>
            <a:r>
              <a:rPr lang="en-US" i="1" dirty="0" err="1"/>
              <a:t>constraints.weightx</a:t>
            </a:r>
            <a:r>
              <a:rPr lang="en-US" i="1" dirty="0"/>
              <a:t> = 2.0;</a:t>
            </a:r>
          </a:p>
          <a:p>
            <a:r>
              <a:rPr lang="en-US" i="1" dirty="0" err="1"/>
              <a:t>layout.setConstraints</a:t>
            </a:r>
            <a:r>
              <a:rPr lang="en-US" i="1" dirty="0"/>
              <a:t>(buttons[7], constraints);</a:t>
            </a:r>
          </a:p>
          <a:p>
            <a:r>
              <a:rPr lang="en-US" i="1" dirty="0"/>
              <a:t>// Rang </a:t>
            </a:r>
            <a:r>
              <a:rPr lang="en-US" i="1" dirty="0" err="1"/>
              <a:t>buoc</a:t>
            </a:r>
            <a:r>
              <a:rPr lang="en-US" i="1" dirty="0"/>
              <a:t> </a:t>
            </a:r>
            <a:r>
              <a:rPr lang="en-US" i="1" dirty="0" err="1"/>
              <a:t>cho</a:t>
            </a:r>
            <a:r>
              <a:rPr lang="en-US" i="1" dirty="0"/>
              <a:t> nut </a:t>
            </a:r>
            <a:r>
              <a:rPr lang="en-US" i="1" dirty="0" err="1"/>
              <a:t>nhan</a:t>
            </a:r>
            <a:r>
              <a:rPr lang="en-US" i="1" dirty="0"/>
              <a:t> </a:t>
            </a:r>
            <a:r>
              <a:rPr lang="en-US" i="1" dirty="0" err="1"/>
              <a:t>thu</a:t>
            </a:r>
            <a:r>
              <a:rPr lang="en-US" i="1" dirty="0"/>
              <a:t> 9</a:t>
            </a:r>
          </a:p>
          <a:p>
            <a:r>
              <a:rPr lang="en-US" i="1" dirty="0" err="1"/>
              <a:t>constraints.gridx</a:t>
            </a:r>
            <a:r>
              <a:rPr lang="en-US" i="1" dirty="0"/>
              <a:t> = 3;</a:t>
            </a:r>
            <a:endParaRPr lang="en-US" dirty="0"/>
          </a:p>
        </p:txBody>
      </p:sp>
      <p:sp>
        <p:nvSpPr>
          <p:cNvPr id="6" name="TextBox 5"/>
          <p:cNvSpPr txBox="1"/>
          <p:nvPr/>
        </p:nvSpPr>
        <p:spPr>
          <a:xfrm>
            <a:off x="7692390" y="-1"/>
            <a:ext cx="3817620" cy="3970318"/>
          </a:xfrm>
          <a:prstGeom prst="rect">
            <a:avLst/>
          </a:prstGeom>
          <a:noFill/>
        </p:spPr>
        <p:txBody>
          <a:bodyPr wrap="square" rtlCol="0">
            <a:spAutoFit/>
          </a:bodyPr>
          <a:lstStyle/>
          <a:p>
            <a:r>
              <a:rPr lang="en-US" i="1" dirty="0" err="1"/>
              <a:t>constraints.gridy</a:t>
            </a:r>
            <a:r>
              <a:rPr lang="en-US" i="1" dirty="0"/>
              <a:t> = 6;</a:t>
            </a:r>
          </a:p>
          <a:p>
            <a:r>
              <a:rPr lang="en-US" i="1" dirty="0" err="1"/>
              <a:t>constraints.gridheight</a:t>
            </a:r>
            <a:r>
              <a:rPr lang="en-US" i="1" dirty="0"/>
              <a:t> = 1;</a:t>
            </a:r>
          </a:p>
          <a:p>
            <a:r>
              <a:rPr lang="en-US" i="1" dirty="0" err="1"/>
              <a:t>constraints.gridwidth</a:t>
            </a:r>
            <a:r>
              <a:rPr lang="en-US" i="1" dirty="0"/>
              <a:t> = 1;</a:t>
            </a:r>
          </a:p>
          <a:p>
            <a:r>
              <a:rPr lang="en-US" i="1" dirty="0" err="1"/>
              <a:t>constraints.weightx</a:t>
            </a:r>
            <a:r>
              <a:rPr lang="en-US" i="1" dirty="0"/>
              <a:t> = 3.0;</a:t>
            </a:r>
          </a:p>
          <a:p>
            <a:r>
              <a:rPr lang="en-US" i="1" dirty="0" err="1"/>
              <a:t>layout.setConstraints</a:t>
            </a:r>
            <a:r>
              <a:rPr lang="en-US" i="1" dirty="0"/>
              <a:t>(buttons[8], constraints);</a:t>
            </a:r>
          </a:p>
          <a:p>
            <a:r>
              <a:rPr lang="en-US" i="1" dirty="0"/>
              <a:t>// </a:t>
            </a:r>
            <a:r>
              <a:rPr lang="en-US" i="1" dirty="0" err="1"/>
              <a:t>Dua</a:t>
            </a:r>
            <a:r>
              <a:rPr lang="en-US" i="1" dirty="0"/>
              <a:t> </a:t>
            </a:r>
            <a:r>
              <a:rPr lang="en-US" i="1" dirty="0" err="1"/>
              <a:t>cac</a:t>
            </a:r>
            <a:r>
              <a:rPr lang="en-US" i="1" dirty="0"/>
              <a:t> nut </a:t>
            </a:r>
            <a:r>
              <a:rPr lang="en-US" i="1" dirty="0" err="1"/>
              <a:t>nhan</a:t>
            </a:r>
            <a:r>
              <a:rPr lang="en-US" i="1" dirty="0"/>
              <a:t> </a:t>
            </a:r>
            <a:r>
              <a:rPr lang="en-US" i="1" dirty="0" err="1"/>
              <a:t>khung</a:t>
            </a:r>
            <a:r>
              <a:rPr lang="en-US" i="1" dirty="0"/>
              <a:t> </a:t>
            </a:r>
            <a:r>
              <a:rPr lang="en-US" i="1" dirty="0" err="1"/>
              <a:t>chua</a:t>
            </a:r>
            <a:r>
              <a:rPr lang="en-US" i="1" dirty="0"/>
              <a:t> </a:t>
            </a:r>
            <a:r>
              <a:rPr lang="en-US" i="1" dirty="0" err="1"/>
              <a:t>chuong</a:t>
            </a:r>
            <a:r>
              <a:rPr lang="en-US" i="1" dirty="0"/>
              <a:t> </a:t>
            </a:r>
            <a:r>
              <a:rPr lang="en-US" i="1" dirty="0" err="1"/>
              <a:t>trinh</a:t>
            </a:r>
            <a:endParaRPr lang="en-US" i="1" dirty="0"/>
          </a:p>
          <a:p>
            <a:r>
              <a:rPr lang="en-US" i="1" dirty="0"/>
              <a:t>for (</a:t>
            </a:r>
            <a:r>
              <a:rPr lang="en-US" i="1" dirty="0" err="1"/>
              <a:t>int</a:t>
            </a:r>
            <a:r>
              <a:rPr lang="en-US" i="1" dirty="0"/>
              <a:t> </a:t>
            </a:r>
            <a:r>
              <a:rPr lang="en-US" i="1" dirty="0" err="1"/>
              <a:t>i</a:t>
            </a:r>
            <a:r>
              <a:rPr lang="en-US" i="1" dirty="0"/>
              <a:t>=0;i&lt;9;i++)</a:t>
            </a:r>
          </a:p>
          <a:p>
            <a:r>
              <a:rPr lang="en-US" i="1" dirty="0" err="1"/>
              <a:t>f.add</a:t>
            </a:r>
            <a:r>
              <a:rPr lang="en-US" i="1" dirty="0"/>
              <a:t>(buttons[</a:t>
            </a:r>
            <a:r>
              <a:rPr lang="en-US" i="1" dirty="0" err="1"/>
              <a:t>i</a:t>
            </a:r>
            <a:r>
              <a:rPr lang="en-US" i="1" dirty="0"/>
              <a:t>]);</a:t>
            </a:r>
          </a:p>
          <a:p>
            <a:r>
              <a:rPr lang="en-US" i="1" dirty="0" err="1"/>
              <a:t>f.pack</a:t>
            </a:r>
            <a:r>
              <a:rPr lang="en-US" i="1" dirty="0"/>
              <a:t>();</a:t>
            </a:r>
          </a:p>
          <a:p>
            <a:r>
              <a:rPr lang="en-US" i="1" dirty="0" err="1"/>
              <a:t>f.setVisible</a:t>
            </a:r>
            <a:r>
              <a:rPr lang="en-US" i="1" dirty="0"/>
              <a:t>(true);</a:t>
            </a:r>
          </a:p>
          <a:p>
            <a:r>
              <a:rPr lang="en-US" i="1" dirty="0"/>
              <a:t>}</a:t>
            </a:r>
          </a:p>
          <a:p>
            <a:r>
              <a:rPr lang="en-US" i="1" dirty="0"/>
              <a:t>}</a:t>
            </a:r>
            <a:endParaRPr lang="en-US" dirty="0"/>
          </a:p>
        </p:txBody>
      </p:sp>
      <p:pic>
        <p:nvPicPr>
          <p:cNvPr id="7" name="Picture 6"/>
          <p:cNvPicPr>
            <a:picLocks noChangeAspect="1"/>
          </p:cNvPicPr>
          <p:nvPr/>
        </p:nvPicPr>
        <p:blipFill>
          <a:blip r:embed="rId2"/>
          <a:stretch>
            <a:fillRect/>
          </a:stretch>
        </p:blipFill>
        <p:spPr>
          <a:xfrm>
            <a:off x="8090535" y="3476625"/>
            <a:ext cx="3533775" cy="3381375"/>
          </a:xfrm>
          <a:prstGeom prst="rect">
            <a:avLst/>
          </a:prstGeom>
        </p:spPr>
      </p:pic>
    </p:spTree>
    <p:extLst>
      <p:ext uri="{BB962C8B-B14F-4D97-AF65-F5344CB8AC3E}">
        <p14:creationId xmlns:p14="http://schemas.microsoft.com/office/powerpoint/2010/main" val="35576319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9610" y="99695"/>
            <a:ext cx="10515600" cy="517525"/>
          </a:xfrm>
        </p:spPr>
        <p:txBody>
          <a:bodyPr/>
          <a:lstStyle/>
          <a:p>
            <a:pPr marL="0" indent="0">
              <a:buNone/>
            </a:pPr>
            <a:r>
              <a:rPr lang="en-US" b="1" dirty="0"/>
              <a:t>Null Layout</a:t>
            </a:r>
            <a:endParaRPr lang="en-US" dirty="0"/>
          </a:p>
        </p:txBody>
      </p:sp>
      <p:sp>
        <p:nvSpPr>
          <p:cNvPr id="4" name="TextBox 3"/>
          <p:cNvSpPr txBox="1"/>
          <p:nvPr/>
        </p:nvSpPr>
        <p:spPr>
          <a:xfrm>
            <a:off x="354330" y="358457"/>
            <a:ext cx="3886200" cy="6186309"/>
          </a:xfrm>
          <a:prstGeom prst="rect">
            <a:avLst/>
          </a:prstGeom>
          <a:noFill/>
        </p:spPr>
        <p:txBody>
          <a:bodyPr wrap="square" rtlCol="0">
            <a:spAutoFit/>
          </a:bodyPr>
          <a:lstStyle/>
          <a:p>
            <a:r>
              <a:rPr lang="en-US" i="1" dirty="0"/>
              <a:t>import </a:t>
            </a:r>
            <a:r>
              <a:rPr lang="en-US" i="1" dirty="0" err="1"/>
              <a:t>java.awt</a:t>
            </a:r>
            <a:r>
              <a:rPr lang="en-US" i="1" dirty="0"/>
              <a:t>.*;</a:t>
            </a:r>
          </a:p>
          <a:p>
            <a:r>
              <a:rPr lang="en-US" i="1" dirty="0"/>
              <a:t>class </a:t>
            </a:r>
            <a:r>
              <a:rPr lang="en-US" i="1" dirty="0" err="1"/>
              <a:t>NullLayoutDemo</a:t>
            </a:r>
            <a:endParaRPr lang="en-US" i="1" dirty="0"/>
          </a:p>
          <a:p>
            <a:r>
              <a:rPr lang="en-US" i="1" dirty="0"/>
              <a:t>{</a:t>
            </a:r>
          </a:p>
          <a:p>
            <a:r>
              <a:rPr lang="en-US" i="1" dirty="0"/>
              <a:t>public static void main(String </a:t>
            </a:r>
            <a:r>
              <a:rPr lang="en-US" i="1" dirty="0" err="1"/>
              <a:t>args</a:t>
            </a:r>
            <a:r>
              <a:rPr lang="en-US" i="1" dirty="0"/>
              <a:t>[])</a:t>
            </a:r>
          </a:p>
          <a:p>
            <a:r>
              <a:rPr lang="en-US" i="1" dirty="0"/>
              <a:t>{</a:t>
            </a:r>
          </a:p>
          <a:p>
            <a:r>
              <a:rPr lang="en-US" i="1" dirty="0"/>
              <a:t>Frame </a:t>
            </a:r>
            <a:r>
              <a:rPr lang="en-US" i="1" dirty="0" err="1"/>
              <a:t>fr</a:t>
            </a:r>
            <a:r>
              <a:rPr lang="en-US" i="1" dirty="0"/>
              <a:t> = new Frame("</a:t>
            </a:r>
            <a:r>
              <a:rPr lang="en-US" i="1" dirty="0" err="1"/>
              <a:t>NullLayout</a:t>
            </a:r>
            <a:r>
              <a:rPr lang="en-US" i="1" dirty="0"/>
              <a:t> Demo");</a:t>
            </a:r>
          </a:p>
          <a:p>
            <a:r>
              <a:rPr lang="en-US" i="1" dirty="0" err="1"/>
              <a:t>fr.setLayout</a:t>
            </a:r>
            <a:r>
              <a:rPr lang="en-US" i="1" dirty="0"/>
              <a:t>(null);</a:t>
            </a:r>
          </a:p>
          <a:p>
            <a:r>
              <a:rPr lang="en-US" i="1" dirty="0"/>
              <a:t>Button </a:t>
            </a:r>
            <a:r>
              <a:rPr lang="en-US" i="1" dirty="0" err="1"/>
              <a:t>buttOk</a:t>
            </a:r>
            <a:r>
              <a:rPr lang="en-US" i="1" dirty="0"/>
              <a:t> = new Button("OK");</a:t>
            </a:r>
          </a:p>
          <a:p>
            <a:r>
              <a:rPr lang="en-US" i="1" dirty="0" err="1"/>
              <a:t>buttOk.setBounds</a:t>
            </a:r>
            <a:r>
              <a:rPr lang="en-US" i="1" dirty="0"/>
              <a:t>(100, 150, 50, 30);</a:t>
            </a:r>
          </a:p>
          <a:p>
            <a:r>
              <a:rPr lang="en-US" i="1" dirty="0"/>
              <a:t>Button </a:t>
            </a:r>
            <a:r>
              <a:rPr lang="en-US" i="1" dirty="0" err="1"/>
              <a:t>buttCancel</a:t>
            </a:r>
            <a:r>
              <a:rPr lang="en-US" i="1" dirty="0"/>
              <a:t> = new Button("Cancel");</a:t>
            </a:r>
          </a:p>
          <a:p>
            <a:r>
              <a:rPr lang="en-US" i="1" dirty="0" err="1"/>
              <a:t>buttCancel.setBounds</a:t>
            </a:r>
            <a:r>
              <a:rPr lang="en-US" i="1" dirty="0"/>
              <a:t>(200, 150, 50, 30);</a:t>
            </a:r>
          </a:p>
          <a:p>
            <a:r>
              <a:rPr lang="en-US" i="1" dirty="0"/>
              <a:t>Checkbox </a:t>
            </a:r>
            <a:r>
              <a:rPr lang="en-US" i="1" dirty="0" err="1"/>
              <a:t>checkBut</a:t>
            </a:r>
            <a:r>
              <a:rPr lang="en-US" i="1" dirty="0"/>
              <a:t> = new Checkbox("Check</a:t>
            </a:r>
          </a:p>
          <a:p>
            <a:r>
              <a:rPr lang="en-US" i="1" dirty="0"/>
              <a:t>box", true);</a:t>
            </a:r>
          </a:p>
          <a:p>
            <a:r>
              <a:rPr lang="en-US" i="1" dirty="0" err="1"/>
              <a:t>checkBut.setBounds</a:t>
            </a:r>
            <a:r>
              <a:rPr lang="en-US" i="1" dirty="0"/>
              <a:t>(100, 50, 100, 20);</a:t>
            </a:r>
          </a:p>
          <a:p>
            <a:r>
              <a:rPr lang="en-US" i="1" dirty="0"/>
              <a:t>List li = new List();</a:t>
            </a:r>
          </a:p>
          <a:p>
            <a:r>
              <a:rPr lang="nn-NO" i="1" dirty="0"/>
              <a:t>for (int i=0; i&lt;5; i++)</a:t>
            </a:r>
          </a:p>
          <a:p>
            <a:r>
              <a:rPr lang="en-US" i="1" dirty="0"/>
              <a:t>{</a:t>
            </a:r>
          </a:p>
          <a:p>
            <a:r>
              <a:rPr lang="en-US" i="1" dirty="0" err="1"/>
              <a:t>li.add</a:t>
            </a:r>
            <a:r>
              <a:rPr lang="en-US" i="1" dirty="0"/>
              <a:t>(</a:t>
            </a:r>
            <a:r>
              <a:rPr lang="en-US" i="1" dirty="0" err="1"/>
              <a:t>Integer.toString</a:t>
            </a:r>
            <a:r>
              <a:rPr lang="en-US" i="1" dirty="0"/>
              <a:t>(</a:t>
            </a:r>
            <a:r>
              <a:rPr lang="en-US" i="1" dirty="0" err="1"/>
              <a:t>i</a:t>
            </a:r>
            <a:r>
              <a:rPr lang="en-US" i="1" dirty="0"/>
              <a:t>));</a:t>
            </a:r>
          </a:p>
          <a:p>
            <a:r>
              <a:rPr lang="en-US" i="1" dirty="0" smtClean="0"/>
              <a:t>}</a:t>
            </a:r>
            <a:endParaRPr lang="en-US" i="1" dirty="0"/>
          </a:p>
        </p:txBody>
      </p:sp>
      <p:sp>
        <p:nvSpPr>
          <p:cNvPr id="5" name="TextBox 4"/>
          <p:cNvSpPr txBox="1"/>
          <p:nvPr/>
        </p:nvSpPr>
        <p:spPr>
          <a:xfrm>
            <a:off x="4392930" y="617220"/>
            <a:ext cx="3108960" cy="2585323"/>
          </a:xfrm>
          <a:prstGeom prst="rect">
            <a:avLst/>
          </a:prstGeom>
          <a:noFill/>
        </p:spPr>
        <p:txBody>
          <a:bodyPr wrap="square" rtlCol="0">
            <a:spAutoFit/>
          </a:bodyPr>
          <a:lstStyle/>
          <a:p>
            <a:r>
              <a:rPr lang="en-US" i="1" dirty="0" err="1"/>
              <a:t>li.setBounds</a:t>
            </a:r>
            <a:r>
              <a:rPr lang="en-US" i="1" dirty="0"/>
              <a:t>(200, 50, 50, 50);</a:t>
            </a:r>
          </a:p>
          <a:p>
            <a:r>
              <a:rPr lang="en-US" i="1" dirty="0" err="1"/>
              <a:t>fr.add</a:t>
            </a:r>
            <a:r>
              <a:rPr lang="en-US" i="1" dirty="0"/>
              <a:t>(</a:t>
            </a:r>
            <a:r>
              <a:rPr lang="en-US" i="1" dirty="0" err="1"/>
              <a:t>buttOk</a:t>
            </a:r>
            <a:r>
              <a:rPr lang="en-US" i="1" dirty="0"/>
              <a:t>);</a:t>
            </a:r>
          </a:p>
          <a:p>
            <a:r>
              <a:rPr lang="en-US" i="1" dirty="0" err="1"/>
              <a:t>fr.add</a:t>
            </a:r>
            <a:r>
              <a:rPr lang="en-US" i="1" dirty="0"/>
              <a:t>(</a:t>
            </a:r>
            <a:r>
              <a:rPr lang="en-US" i="1" dirty="0" err="1"/>
              <a:t>buttCancel</a:t>
            </a:r>
            <a:r>
              <a:rPr lang="en-US" i="1" dirty="0" smtClean="0"/>
              <a:t>);</a:t>
            </a:r>
          </a:p>
          <a:p>
            <a:r>
              <a:rPr lang="en-US" i="1" dirty="0" err="1"/>
              <a:t>fr.add</a:t>
            </a:r>
            <a:r>
              <a:rPr lang="en-US" i="1" dirty="0"/>
              <a:t>(</a:t>
            </a:r>
            <a:r>
              <a:rPr lang="en-US" i="1" dirty="0" err="1"/>
              <a:t>checkBut</a:t>
            </a:r>
            <a:r>
              <a:rPr lang="en-US" i="1" dirty="0"/>
              <a:t>);</a:t>
            </a:r>
          </a:p>
          <a:p>
            <a:r>
              <a:rPr lang="en-US" i="1" dirty="0" err="1"/>
              <a:t>fr.add</a:t>
            </a:r>
            <a:r>
              <a:rPr lang="en-US" i="1" dirty="0"/>
              <a:t>(li);</a:t>
            </a:r>
          </a:p>
          <a:p>
            <a:r>
              <a:rPr lang="en-US" i="1" dirty="0" err="1"/>
              <a:t>fr.setBounds</a:t>
            </a:r>
            <a:r>
              <a:rPr lang="en-US" i="1" dirty="0"/>
              <a:t>(10, 10, 400, 200);</a:t>
            </a:r>
          </a:p>
          <a:p>
            <a:r>
              <a:rPr lang="en-US" i="1" dirty="0" err="1"/>
              <a:t>fr.setVisible</a:t>
            </a:r>
            <a:r>
              <a:rPr lang="en-US" i="1" dirty="0"/>
              <a:t>(true);</a:t>
            </a:r>
          </a:p>
          <a:p>
            <a:r>
              <a:rPr lang="en-US" i="1" dirty="0"/>
              <a:t>}</a:t>
            </a:r>
          </a:p>
          <a:p>
            <a:r>
              <a:rPr lang="en-US" i="1" dirty="0"/>
              <a:t>}</a:t>
            </a:r>
            <a:endParaRPr lang="en-US" dirty="0"/>
          </a:p>
        </p:txBody>
      </p:sp>
      <p:pic>
        <p:nvPicPr>
          <p:cNvPr id="6" name="Picture 5"/>
          <p:cNvPicPr>
            <a:picLocks noChangeAspect="1"/>
          </p:cNvPicPr>
          <p:nvPr/>
        </p:nvPicPr>
        <p:blipFill>
          <a:blip r:embed="rId2"/>
          <a:stretch>
            <a:fillRect/>
          </a:stretch>
        </p:blipFill>
        <p:spPr>
          <a:xfrm>
            <a:off x="4633912" y="3202543"/>
            <a:ext cx="6924675" cy="3495675"/>
          </a:xfrm>
          <a:prstGeom prst="rect">
            <a:avLst/>
          </a:prstGeom>
        </p:spPr>
      </p:pic>
    </p:spTree>
    <p:extLst>
      <p:ext uri="{BB962C8B-B14F-4D97-AF65-F5344CB8AC3E}">
        <p14:creationId xmlns:p14="http://schemas.microsoft.com/office/powerpoint/2010/main" val="1565010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a:t>
            </a:r>
            <a:r>
              <a:rPr lang="en-US" dirty="0" err="1" smtClean="0"/>
              <a:t>Mô</a:t>
            </a:r>
            <a:r>
              <a:rPr lang="en-US" dirty="0" smtClean="0"/>
              <a:t> </a:t>
            </a:r>
            <a:r>
              <a:rPr lang="en-US" dirty="0" err="1" smtClean="0"/>
              <a:t>hình</a:t>
            </a:r>
            <a:r>
              <a:rPr lang="en-US" dirty="0" smtClean="0"/>
              <a:t> </a:t>
            </a:r>
            <a:r>
              <a:rPr lang="en-US" dirty="0" err="1" smtClean="0"/>
              <a:t>xử</a:t>
            </a:r>
            <a:r>
              <a:rPr lang="en-US" dirty="0" smtClean="0"/>
              <a:t> </a:t>
            </a:r>
            <a:r>
              <a:rPr lang="en-US" dirty="0" err="1" smtClean="0"/>
              <a:t>lý</a:t>
            </a:r>
            <a:r>
              <a:rPr lang="en-US" dirty="0" smtClean="0"/>
              <a:t> </a:t>
            </a:r>
            <a:r>
              <a:rPr lang="en-US" dirty="0" err="1" smtClean="0"/>
              <a:t>sự</a:t>
            </a:r>
            <a:r>
              <a:rPr lang="en-US" dirty="0" smtClean="0"/>
              <a:t> </a:t>
            </a:r>
            <a:r>
              <a:rPr lang="en-US" dirty="0" err="1" smtClean="0"/>
              <a:t>kiện</a:t>
            </a:r>
            <a:endParaRPr lang="en-US" dirty="0"/>
          </a:p>
        </p:txBody>
      </p:sp>
      <p:sp>
        <p:nvSpPr>
          <p:cNvPr id="3" name="Content Placeholder 2"/>
          <p:cNvSpPr>
            <a:spLocks noGrp="1"/>
          </p:cNvSpPr>
          <p:nvPr>
            <p:ph idx="1"/>
          </p:nvPr>
        </p:nvSpPr>
        <p:spPr/>
        <p:txBody>
          <a:bodyPr/>
          <a:lstStyle/>
          <a:p>
            <a:r>
              <a:rPr lang="vi-VN" dirty="0"/>
              <a:t>Khi có một tương tác xảy </a:t>
            </a:r>
            <a:r>
              <a:rPr lang="vi-VN" dirty="0" smtClean="0"/>
              <a:t>ra</a:t>
            </a:r>
            <a:r>
              <a:rPr lang="en-US" dirty="0" smtClean="0"/>
              <a:t> (di </a:t>
            </a:r>
            <a:r>
              <a:rPr lang="en-US" dirty="0" err="1"/>
              <a:t>chuyển</a:t>
            </a:r>
            <a:r>
              <a:rPr lang="en-US" dirty="0"/>
              <a:t>, </a:t>
            </a:r>
            <a:r>
              <a:rPr lang="en-US" dirty="0" err="1"/>
              <a:t>nhấn</a:t>
            </a:r>
            <a:r>
              <a:rPr lang="en-US" dirty="0"/>
              <a:t> </a:t>
            </a:r>
            <a:r>
              <a:rPr lang="en-US" dirty="0" err="1"/>
              <a:t>chuột</a:t>
            </a:r>
            <a:r>
              <a:rPr lang="en-US" dirty="0"/>
              <a:t>, </a:t>
            </a:r>
            <a:r>
              <a:rPr lang="en-US" dirty="0" err="1"/>
              <a:t>nhấn</a:t>
            </a:r>
            <a:r>
              <a:rPr lang="en-US" dirty="0"/>
              <a:t> </a:t>
            </a:r>
            <a:r>
              <a:rPr lang="en-US" dirty="0" err="1"/>
              <a:t>một</a:t>
            </a:r>
            <a:r>
              <a:rPr lang="en-US" dirty="0"/>
              <a:t> </a:t>
            </a:r>
            <a:r>
              <a:rPr lang="en-US" dirty="0" err="1"/>
              <a:t>nút</a:t>
            </a:r>
            <a:r>
              <a:rPr lang="en-US" dirty="0"/>
              <a:t> </a:t>
            </a:r>
            <a:r>
              <a:rPr lang="en-US" dirty="0" err="1"/>
              <a:t>nhấn</a:t>
            </a:r>
            <a:r>
              <a:rPr lang="en-US" dirty="0"/>
              <a:t>, </a:t>
            </a:r>
            <a:r>
              <a:rPr lang="en-US" dirty="0" err="1"/>
              <a:t>chọn</a:t>
            </a:r>
            <a:r>
              <a:rPr lang="en-US" dirty="0"/>
              <a:t> </a:t>
            </a:r>
            <a:r>
              <a:rPr lang="en-US" dirty="0" err="1" smtClean="0"/>
              <a:t>một</a:t>
            </a:r>
            <a:r>
              <a:rPr lang="en-US" dirty="0" smtClean="0"/>
              <a:t> </a:t>
            </a:r>
            <a:r>
              <a:rPr lang="vi-VN" dirty="0" smtClean="0"/>
              <a:t>MenuItem </a:t>
            </a:r>
            <a:r>
              <a:rPr lang="vi-VN" dirty="0"/>
              <a:t>trong hệ thống thực đơn, nhập dữ liệu trong một </a:t>
            </a:r>
            <a:r>
              <a:rPr lang="vi-VN" dirty="0" smtClean="0"/>
              <a:t>ô</a:t>
            </a:r>
            <a:r>
              <a:rPr lang="en-US" dirty="0" smtClean="0"/>
              <a:t> </a:t>
            </a:r>
            <a:r>
              <a:rPr lang="en-US" dirty="0" err="1" smtClean="0"/>
              <a:t>văn</a:t>
            </a:r>
            <a:r>
              <a:rPr lang="en-US" dirty="0" smtClean="0"/>
              <a:t> </a:t>
            </a:r>
            <a:r>
              <a:rPr lang="en-US" dirty="0" err="1"/>
              <a:t>bản</a:t>
            </a:r>
            <a:r>
              <a:rPr lang="en-US" dirty="0"/>
              <a:t>, </a:t>
            </a:r>
            <a:r>
              <a:rPr lang="en-US" dirty="0" err="1"/>
              <a:t>đóng</a:t>
            </a:r>
            <a:r>
              <a:rPr lang="en-US" dirty="0"/>
              <a:t> </a:t>
            </a:r>
            <a:r>
              <a:rPr lang="en-US" dirty="0" err="1"/>
              <a:t>cửa</a:t>
            </a:r>
            <a:r>
              <a:rPr lang="en-US" dirty="0"/>
              <a:t> </a:t>
            </a:r>
            <a:r>
              <a:rPr lang="en-US" dirty="0" err="1"/>
              <a:t>sổ</a:t>
            </a:r>
            <a:r>
              <a:rPr lang="en-US" dirty="0"/>
              <a:t> </a:t>
            </a:r>
            <a:r>
              <a:rPr lang="en-US" dirty="0" err="1" smtClean="0"/>
              <a:t>ứng</a:t>
            </a:r>
            <a:r>
              <a:rPr lang="en-US" dirty="0" smtClean="0"/>
              <a:t> </a:t>
            </a:r>
            <a:r>
              <a:rPr lang="en-US" dirty="0" err="1"/>
              <a:t>dụng</a:t>
            </a:r>
            <a:r>
              <a:rPr lang="en-US" dirty="0"/>
              <a:t>, </a:t>
            </a:r>
            <a:r>
              <a:rPr lang="en-US" dirty="0" smtClean="0"/>
              <a:t>…) </a:t>
            </a:r>
            <a:r>
              <a:rPr lang="vi-VN" dirty="0" smtClean="0"/>
              <a:t>thì </a:t>
            </a:r>
            <a:r>
              <a:rPr lang="vi-VN" dirty="0"/>
              <a:t>một sự kiện được gởi đến chương trình. Thông tin về sự </a:t>
            </a:r>
            <a:r>
              <a:rPr lang="vi-VN" dirty="0" smtClean="0"/>
              <a:t>kiện</a:t>
            </a:r>
            <a:r>
              <a:rPr lang="en-US" dirty="0" smtClean="0"/>
              <a:t> </a:t>
            </a:r>
            <a:r>
              <a:rPr lang="vi-VN" dirty="0" smtClean="0"/>
              <a:t>thường </a:t>
            </a:r>
            <a:r>
              <a:rPr lang="vi-VN" dirty="0"/>
              <a:t>được lưu trữ trong một đối tượng dẫn xuất từ </a:t>
            </a:r>
            <a:r>
              <a:rPr lang="vi-VN" dirty="0" smtClean="0"/>
              <a:t>lớp</a:t>
            </a:r>
            <a:r>
              <a:rPr lang="en-US" dirty="0" smtClean="0"/>
              <a:t> </a:t>
            </a:r>
            <a:r>
              <a:rPr lang="en-US" dirty="0" err="1" smtClean="0"/>
              <a:t>AWTEvent</a:t>
            </a:r>
            <a:r>
              <a:rPr lang="en-US" dirty="0" smtClean="0"/>
              <a:t>.</a:t>
            </a:r>
          </a:p>
          <a:p>
            <a:r>
              <a:rPr lang="en-US" dirty="0" err="1" smtClean="0"/>
              <a:t>Những</a:t>
            </a:r>
            <a:r>
              <a:rPr lang="en-US" dirty="0" smtClean="0"/>
              <a:t> </a:t>
            </a:r>
            <a:r>
              <a:rPr lang="en-US" dirty="0" err="1" smtClean="0"/>
              <a:t>lớp</a:t>
            </a:r>
            <a:r>
              <a:rPr lang="en-US" dirty="0" smtClean="0"/>
              <a:t> </a:t>
            </a:r>
            <a:r>
              <a:rPr lang="en-US" dirty="0" err="1" smtClean="0"/>
              <a:t>sự</a:t>
            </a:r>
            <a:r>
              <a:rPr lang="en-US" dirty="0" smtClean="0"/>
              <a:t> </a:t>
            </a:r>
            <a:r>
              <a:rPr lang="en-US" dirty="0" err="1" smtClean="0"/>
              <a:t>kiện</a:t>
            </a:r>
            <a:r>
              <a:rPr lang="en-US" dirty="0" smtClean="0"/>
              <a:t> </a:t>
            </a:r>
            <a:r>
              <a:rPr lang="en-US" dirty="0" err="1" smtClean="0"/>
              <a:t>của</a:t>
            </a:r>
            <a:r>
              <a:rPr lang="en-US" dirty="0" smtClean="0"/>
              <a:t> </a:t>
            </a:r>
            <a:r>
              <a:rPr lang="en-US" dirty="0" err="1" smtClean="0"/>
              <a:t>gói</a:t>
            </a:r>
            <a:r>
              <a:rPr lang="en-US" dirty="0" smtClean="0"/>
              <a:t> </a:t>
            </a:r>
            <a:r>
              <a:rPr lang="en-US" dirty="0" err="1" smtClean="0"/>
              <a:t>java.awt.event</a:t>
            </a:r>
            <a:endParaRPr lang="en-US" dirty="0" smtClean="0"/>
          </a:p>
          <a:p>
            <a:pPr marL="0" indent="0">
              <a:buNone/>
            </a:pPr>
            <a:endParaRPr lang="en-US" dirty="0" smtClean="0"/>
          </a:p>
          <a:p>
            <a:endParaRPr lang="en-US" dirty="0"/>
          </a:p>
        </p:txBody>
      </p:sp>
      <p:pic>
        <p:nvPicPr>
          <p:cNvPr id="4" name="Picture 3"/>
          <p:cNvPicPr>
            <a:picLocks noChangeAspect="1"/>
          </p:cNvPicPr>
          <p:nvPr/>
        </p:nvPicPr>
        <p:blipFill>
          <a:blip r:embed="rId2"/>
          <a:stretch>
            <a:fillRect/>
          </a:stretch>
        </p:blipFill>
        <p:spPr>
          <a:xfrm>
            <a:off x="3390419" y="4434840"/>
            <a:ext cx="5228281" cy="2320290"/>
          </a:xfrm>
          <a:prstGeom prst="rect">
            <a:avLst/>
          </a:prstGeom>
        </p:spPr>
      </p:pic>
    </p:spTree>
    <p:extLst>
      <p:ext uri="{BB962C8B-B14F-4D97-AF65-F5344CB8AC3E}">
        <p14:creationId xmlns:p14="http://schemas.microsoft.com/office/powerpoint/2010/main" val="1027042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59714"/>
            <a:ext cx="10515600" cy="6266816"/>
          </a:xfrm>
        </p:spPr>
        <p:txBody>
          <a:bodyPr>
            <a:normAutofit fontScale="92500" lnSpcReduction="20000"/>
          </a:bodyPr>
          <a:lstStyle/>
          <a:p>
            <a:r>
              <a:rPr lang="en-US" dirty="0" err="1"/>
              <a:t>Có</a:t>
            </a:r>
            <a:r>
              <a:rPr lang="en-US" dirty="0"/>
              <a:t> 3 </a:t>
            </a:r>
            <a:r>
              <a:rPr lang="en-US" dirty="0" err="1"/>
              <a:t>yếu</a:t>
            </a:r>
            <a:r>
              <a:rPr lang="en-US" dirty="0"/>
              <a:t> </a:t>
            </a:r>
            <a:r>
              <a:rPr lang="en-US" dirty="0" err="1"/>
              <a:t>tố</a:t>
            </a:r>
            <a:r>
              <a:rPr lang="en-US" dirty="0"/>
              <a:t> </a:t>
            </a:r>
            <a:r>
              <a:rPr lang="en-US" dirty="0" err="1"/>
              <a:t>quan</a:t>
            </a:r>
            <a:r>
              <a:rPr lang="en-US" dirty="0"/>
              <a:t> </a:t>
            </a:r>
            <a:r>
              <a:rPr lang="en-US" dirty="0" err="1"/>
              <a:t>trọng</a:t>
            </a:r>
            <a:r>
              <a:rPr lang="en-US" dirty="0"/>
              <a:t> </a:t>
            </a:r>
            <a:r>
              <a:rPr lang="en-US" dirty="0" err="1"/>
              <a:t>trong</a:t>
            </a:r>
            <a:r>
              <a:rPr lang="en-US" dirty="0"/>
              <a:t> </a:t>
            </a:r>
            <a:r>
              <a:rPr lang="en-US" dirty="0" err="1"/>
              <a:t>mô</a:t>
            </a:r>
            <a:r>
              <a:rPr lang="en-US" dirty="0"/>
              <a:t> </a:t>
            </a:r>
            <a:r>
              <a:rPr lang="en-US" dirty="0" err="1"/>
              <a:t>hình</a:t>
            </a:r>
            <a:r>
              <a:rPr lang="en-US" dirty="0"/>
              <a:t> </a:t>
            </a:r>
            <a:r>
              <a:rPr lang="en-US" dirty="0" err="1"/>
              <a:t>xử</a:t>
            </a:r>
            <a:r>
              <a:rPr lang="en-US" dirty="0"/>
              <a:t> </a:t>
            </a:r>
            <a:r>
              <a:rPr lang="en-US" dirty="0" err="1"/>
              <a:t>lý</a:t>
            </a:r>
            <a:r>
              <a:rPr lang="en-US" dirty="0"/>
              <a:t> </a:t>
            </a:r>
            <a:r>
              <a:rPr lang="en-US" dirty="0" err="1"/>
              <a:t>sự</a:t>
            </a:r>
            <a:r>
              <a:rPr lang="en-US" dirty="0"/>
              <a:t> </a:t>
            </a:r>
            <a:r>
              <a:rPr lang="en-US" dirty="0" err="1"/>
              <a:t>kiện</a:t>
            </a:r>
            <a:r>
              <a:rPr lang="en-US" dirty="0"/>
              <a:t>:</a:t>
            </a:r>
          </a:p>
          <a:p>
            <a:pPr marL="0" indent="0">
              <a:buNone/>
            </a:pPr>
            <a:r>
              <a:rPr lang="en-US" dirty="0" smtClean="0"/>
              <a:t>	- </a:t>
            </a:r>
            <a:r>
              <a:rPr lang="en-US" dirty="0" err="1"/>
              <a:t>Nguồn</a:t>
            </a:r>
            <a:r>
              <a:rPr lang="en-US" dirty="0"/>
              <a:t> </a:t>
            </a:r>
            <a:r>
              <a:rPr lang="en-US" dirty="0" err="1"/>
              <a:t>phát</a:t>
            </a:r>
            <a:r>
              <a:rPr lang="en-US" dirty="0"/>
              <a:t> </a:t>
            </a:r>
            <a:r>
              <a:rPr lang="en-US" dirty="0" err="1"/>
              <a:t>sinh</a:t>
            </a:r>
            <a:r>
              <a:rPr lang="en-US" dirty="0"/>
              <a:t> </a:t>
            </a:r>
            <a:r>
              <a:rPr lang="en-US" dirty="0" err="1"/>
              <a:t>sự</a:t>
            </a:r>
            <a:r>
              <a:rPr lang="en-US" dirty="0"/>
              <a:t> </a:t>
            </a:r>
            <a:r>
              <a:rPr lang="en-US" dirty="0" err="1"/>
              <a:t>kiện</a:t>
            </a:r>
            <a:r>
              <a:rPr lang="en-US" dirty="0"/>
              <a:t> (event source)</a:t>
            </a:r>
          </a:p>
          <a:p>
            <a:pPr marL="0" indent="0">
              <a:buNone/>
            </a:pPr>
            <a:r>
              <a:rPr lang="en-US" dirty="0" smtClean="0"/>
              <a:t>	- </a:t>
            </a:r>
            <a:r>
              <a:rPr lang="en-US" dirty="0" err="1" smtClean="0"/>
              <a:t>Sự</a:t>
            </a:r>
            <a:r>
              <a:rPr lang="en-US" dirty="0" smtClean="0"/>
              <a:t> </a:t>
            </a:r>
            <a:r>
              <a:rPr lang="en-US" dirty="0" err="1" smtClean="0"/>
              <a:t>kiện</a:t>
            </a:r>
            <a:r>
              <a:rPr lang="en-US" dirty="0" smtClean="0"/>
              <a:t> </a:t>
            </a:r>
            <a:r>
              <a:rPr lang="en-US" dirty="0"/>
              <a:t>(event object)</a:t>
            </a:r>
          </a:p>
          <a:p>
            <a:pPr marL="0" indent="0">
              <a:buNone/>
            </a:pPr>
            <a:r>
              <a:rPr lang="en-US" dirty="0" smtClean="0"/>
              <a:t>	- </a:t>
            </a:r>
            <a:r>
              <a:rPr lang="en-US" dirty="0" err="1"/>
              <a:t>Bộ</a:t>
            </a:r>
            <a:r>
              <a:rPr lang="en-US" dirty="0"/>
              <a:t> </a:t>
            </a:r>
            <a:r>
              <a:rPr lang="en-US" dirty="0" err="1"/>
              <a:t>lắng</a:t>
            </a:r>
            <a:r>
              <a:rPr lang="en-US" dirty="0"/>
              <a:t> </a:t>
            </a:r>
            <a:r>
              <a:rPr lang="en-US" dirty="0" err="1"/>
              <a:t>nghe</a:t>
            </a:r>
            <a:r>
              <a:rPr lang="en-US" dirty="0"/>
              <a:t> </a:t>
            </a:r>
            <a:r>
              <a:rPr lang="en-US" dirty="0" err="1"/>
              <a:t>sự</a:t>
            </a:r>
            <a:r>
              <a:rPr lang="en-US" dirty="0"/>
              <a:t> </a:t>
            </a:r>
            <a:r>
              <a:rPr lang="en-US" dirty="0" err="1"/>
              <a:t>kiện</a:t>
            </a:r>
            <a:r>
              <a:rPr lang="en-US" dirty="0"/>
              <a:t> (event listener</a:t>
            </a:r>
            <a:r>
              <a:rPr lang="en-US" dirty="0" smtClean="0"/>
              <a:t>)</a:t>
            </a:r>
          </a:p>
          <a:p>
            <a:r>
              <a:rPr lang="en-US" b="1" dirty="0" err="1"/>
              <a:t>Nguồn</a:t>
            </a:r>
            <a:r>
              <a:rPr lang="en-US" b="1" dirty="0"/>
              <a:t> </a:t>
            </a:r>
            <a:r>
              <a:rPr lang="en-US" b="1" dirty="0" err="1"/>
              <a:t>phát</a:t>
            </a:r>
            <a:r>
              <a:rPr lang="en-US" b="1" dirty="0"/>
              <a:t> </a:t>
            </a:r>
            <a:r>
              <a:rPr lang="en-US" b="1" dirty="0" err="1"/>
              <a:t>sinh</a:t>
            </a:r>
            <a:r>
              <a:rPr lang="en-US" b="1" dirty="0"/>
              <a:t> </a:t>
            </a:r>
            <a:r>
              <a:rPr lang="en-US" b="1" dirty="0" err="1"/>
              <a:t>sự</a:t>
            </a:r>
            <a:r>
              <a:rPr lang="en-US" b="1" dirty="0"/>
              <a:t> </a:t>
            </a:r>
            <a:r>
              <a:rPr lang="en-US" b="1" dirty="0" err="1"/>
              <a:t>kiện</a:t>
            </a:r>
            <a:r>
              <a:rPr lang="en-US" dirty="0"/>
              <a:t>: </a:t>
            </a:r>
            <a:r>
              <a:rPr lang="en-US" dirty="0" err="1"/>
              <a:t>là</a:t>
            </a:r>
            <a:r>
              <a:rPr lang="en-US" dirty="0"/>
              <a:t> </a:t>
            </a:r>
            <a:r>
              <a:rPr lang="en-US" dirty="0" err="1"/>
              <a:t>thành</a:t>
            </a:r>
            <a:r>
              <a:rPr lang="en-US" dirty="0"/>
              <a:t> </a:t>
            </a:r>
            <a:r>
              <a:rPr lang="en-US" dirty="0" err="1"/>
              <a:t>phần</a:t>
            </a:r>
            <a:r>
              <a:rPr lang="en-US" dirty="0"/>
              <a:t> </a:t>
            </a:r>
            <a:r>
              <a:rPr lang="en-US" dirty="0" err="1"/>
              <a:t>của</a:t>
            </a:r>
            <a:r>
              <a:rPr lang="en-US" dirty="0"/>
              <a:t> </a:t>
            </a:r>
            <a:r>
              <a:rPr lang="en-US" dirty="0" err="1"/>
              <a:t>giao</a:t>
            </a:r>
            <a:r>
              <a:rPr lang="en-US" dirty="0"/>
              <a:t> </a:t>
            </a:r>
            <a:r>
              <a:rPr lang="en-US" dirty="0" err="1"/>
              <a:t>diện</a:t>
            </a:r>
            <a:r>
              <a:rPr lang="en-US" dirty="0"/>
              <a:t> </a:t>
            </a:r>
            <a:r>
              <a:rPr lang="en-US" dirty="0" err="1" smtClean="0"/>
              <a:t>mà</a:t>
            </a:r>
            <a:r>
              <a:rPr lang="en-US" dirty="0" smtClean="0"/>
              <a:t> </a:t>
            </a:r>
            <a:r>
              <a:rPr lang="vi-VN" dirty="0" smtClean="0"/>
              <a:t>người </a:t>
            </a:r>
            <a:r>
              <a:rPr lang="vi-VN" dirty="0"/>
              <a:t>dùng tác động.</a:t>
            </a:r>
          </a:p>
          <a:p>
            <a:r>
              <a:rPr lang="en-US" b="1" dirty="0" err="1"/>
              <a:t>Sự</a:t>
            </a:r>
            <a:r>
              <a:rPr lang="en-US" b="1" dirty="0"/>
              <a:t> </a:t>
            </a:r>
            <a:r>
              <a:rPr lang="en-US" b="1" dirty="0" err="1"/>
              <a:t>kiện</a:t>
            </a:r>
            <a:r>
              <a:rPr lang="en-US" dirty="0"/>
              <a:t>: </a:t>
            </a:r>
            <a:r>
              <a:rPr lang="en-US" dirty="0" err="1"/>
              <a:t>Tóm</a:t>
            </a:r>
            <a:r>
              <a:rPr lang="en-US" dirty="0"/>
              <a:t> </a:t>
            </a:r>
            <a:r>
              <a:rPr lang="en-US" dirty="0" err="1"/>
              <a:t>tắt</a:t>
            </a:r>
            <a:r>
              <a:rPr lang="en-US" dirty="0"/>
              <a:t> </a:t>
            </a:r>
            <a:r>
              <a:rPr lang="en-US" dirty="0" err="1"/>
              <a:t>thông</a:t>
            </a:r>
            <a:r>
              <a:rPr lang="en-US" dirty="0"/>
              <a:t> tin </a:t>
            </a:r>
            <a:r>
              <a:rPr lang="en-US" dirty="0" err="1"/>
              <a:t>về</a:t>
            </a:r>
            <a:r>
              <a:rPr lang="en-US" dirty="0"/>
              <a:t> </a:t>
            </a:r>
            <a:r>
              <a:rPr lang="en-US" dirty="0" err="1"/>
              <a:t>xử</a:t>
            </a:r>
            <a:r>
              <a:rPr lang="en-US" dirty="0"/>
              <a:t> </a:t>
            </a:r>
            <a:r>
              <a:rPr lang="en-US" dirty="0" err="1"/>
              <a:t>kiện</a:t>
            </a:r>
            <a:r>
              <a:rPr lang="en-US" dirty="0"/>
              <a:t> </a:t>
            </a:r>
            <a:r>
              <a:rPr lang="en-US" dirty="0" err="1"/>
              <a:t>xảy</a:t>
            </a:r>
            <a:r>
              <a:rPr lang="en-US" dirty="0"/>
              <a:t> </a:t>
            </a:r>
            <a:r>
              <a:rPr lang="en-US" dirty="0" err="1"/>
              <a:t>ra</a:t>
            </a:r>
            <a:r>
              <a:rPr lang="en-US" dirty="0"/>
              <a:t>, </a:t>
            </a:r>
            <a:r>
              <a:rPr lang="en-US" dirty="0" err="1"/>
              <a:t>bao</a:t>
            </a:r>
            <a:r>
              <a:rPr lang="en-US" dirty="0"/>
              <a:t> </a:t>
            </a:r>
            <a:r>
              <a:rPr lang="en-US" dirty="0" err="1"/>
              <a:t>gồm</a:t>
            </a:r>
            <a:r>
              <a:rPr lang="en-US" dirty="0"/>
              <a:t> </a:t>
            </a:r>
            <a:r>
              <a:rPr lang="en-US" dirty="0" err="1" smtClean="0"/>
              <a:t>tham</a:t>
            </a:r>
            <a:r>
              <a:rPr lang="en-US" dirty="0" smtClean="0"/>
              <a:t> </a:t>
            </a:r>
            <a:r>
              <a:rPr lang="en-US" dirty="0" err="1" smtClean="0"/>
              <a:t>chiếu</a:t>
            </a:r>
            <a:r>
              <a:rPr lang="en-US" dirty="0" smtClean="0"/>
              <a:t> </a:t>
            </a:r>
            <a:r>
              <a:rPr lang="en-US" dirty="0" err="1"/>
              <a:t>đến</a:t>
            </a:r>
            <a:r>
              <a:rPr lang="en-US" dirty="0"/>
              <a:t> </a:t>
            </a:r>
            <a:r>
              <a:rPr lang="en-US" dirty="0" err="1"/>
              <a:t>nguồn</a:t>
            </a:r>
            <a:r>
              <a:rPr lang="en-US" dirty="0"/>
              <a:t> </a:t>
            </a:r>
            <a:r>
              <a:rPr lang="en-US" dirty="0" err="1"/>
              <a:t>gốc</a:t>
            </a:r>
            <a:r>
              <a:rPr lang="en-US" dirty="0"/>
              <a:t> </a:t>
            </a:r>
            <a:r>
              <a:rPr lang="en-US" dirty="0" err="1"/>
              <a:t>phát</a:t>
            </a:r>
            <a:r>
              <a:rPr lang="en-US" dirty="0"/>
              <a:t> </a:t>
            </a:r>
            <a:r>
              <a:rPr lang="en-US" dirty="0" err="1"/>
              <a:t>sinh</a:t>
            </a:r>
            <a:r>
              <a:rPr lang="en-US" dirty="0"/>
              <a:t> </a:t>
            </a:r>
            <a:r>
              <a:rPr lang="en-US" dirty="0" err="1"/>
              <a:t>sự</a:t>
            </a:r>
            <a:r>
              <a:rPr lang="en-US" dirty="0"/>
              <a:t> </a:t>
            </a:r>
            <a:r>
              <a:rPr lang="en-US" dirty="0" err="1"/>
              <a:t>kiện</a:t>
            </a:r>
            <a:r>
              <a:rPr lang="en-US" dirty="0"/>
              <a:t> </a:t>
            </a:r>
            <a:r>
              <a:rPr lang="en-US" dirty="0" err="1"/>
              <a:t>và</a:t>
            </a:r>
            <a:r>
              <a:rPr lang="en-US" dirty="0"/>
              <a:t> </a:t>
            </a:r>
            <a:r>
              <a:rPr lang="en-US" dirty="0" err="1"/>
              <a:t>thông</a:t>
            </a:r>
            <a:r>
              <a:rPr lang="en-US" dirty="0"/>
              <a:t> tin </a:t>
            </a:r>
            <a:r>
              <a:rPr lang="en-US" dirty="0" err="1"/>
              <a:t>sự</a:t>
            </a:r>
            <a:r>
              <a:rPr lang="en-US" dirty="0"/>
              <a:t> </a:t>
            </a:r>
            <a:r>
              <a:rPr lang="en-US" dirty="0" err="1"/>
              <a:t>kiện</a:t>
            </a:r>
            <a:r>
              <a:rPr lang="en-US" dirty="0"/>
              <a:t> </a:t>
            </a:r>
            <a:r>
              <a:rPr lang="en-US" dirty="0" err="1"/>
              <a:t>sẽ</a:t>
            </a:r>
            <a:endParaRPr lang="en-US" dirty="0"/>
          </a:p>
          <a:p>
            <a:r>
              <a:rPr lang="en-US" dirty="0" err="1"/>
              <a:t>gởi</a:t>
            </a:r>
            <a:r>
              <a:rPr lang="en-US" dirty="0"/>
              <a:t> </a:t>
            </a:r>
            <a:r>
              <a:rPr lang="en-US" dirty="0" err="1"/>
              <a:t>đến</a:t>
            </a:r>
            <a:r>
              <a:rPr lang="en-US" dirty="0"/>
              <a:t> </a:t>
            </a:r>
            <a:r>
              <a:rPr lang="en-US" dirty="0" err="1"/>
              <a:t>cho</a:t>
            </a:r>
            <a:r>
              <a:rPr lang="en-US" dirty="0"/>
              <a:t> </a:t>
            </a:r>
            <a:r>
              <a:rPr lang="en-US" dirty="0" err="1"/>
              <a:t>bộ</a:t>
            </a:r>
            <a:r>
              <a:rPr lang="en-US" dirty="0"/>
              <a:t> </a:t>
            </a:r>
            <a:r>
              <a:rPr lang="en-US" dirty="0" err="1"/>
              <a:t>lắng</a:t>
            </a:r>
            <a:r>
              <a:rPr lang="en-US" dirty="0"/>
              <a:t> </a:t>
            </a:r>
            <a:r>
              <a:rPr lang="en-US" dirty="0" err="1"/>
              <a:t>nghe</a:t>
            </a:r>
            <a:r>
              <a:rPr lang="en-US" dirty="0"/>
              <a:t> </a:t>
            </a:r>
            <a:r>
              <a:rPr lang="en-US" dirty="0" err="1"/>
              <a:t>xử</a:t>
            </a:r>
            <a:r>
              <a:rPr lang="en-US" dirty="0"/>
              <a:t> </a:t>
            </a:r>
            <a:r>
              <a:rPr lang="en-US" dirty="0" err="1"/>
              <a:t>lý</a:t>
            </a:r>
            <a:r>
              <a:rPr lang="en-US" dirty="0"/>
              <a:t>.</a:t>
            </a:r>
          </a:p>
          <a:p>
            <a:r>
              <a:rPr lang="vi-VN" b="1" dirty="0"/>
              <a:t>Bộ lắng nghe</a:t>
            </a:r>
            <a:r>
              <a:rPr lang="vi-VN" dirty="0"/>
              <a:t>: Một bộ lắng nghe là một đối tượng của một </a:t>
            </a:r>
            <a:r>
              <a:rPr lang="vi-VN" dirty="0" smtClean="0"/>
              <a:t>lớp</a:t>
            </a:r>
            <a:r>
              <a:rPr lang="en-US" dirty="0" smtClean="0"/>
              <a:t> </a:t>
            </a:r>
            <a:r>
              <a:rPr lang="en-US" dirty="0" err="1" smtClean="0"/>
              <a:t>hiện</a:t>
            </a:r>
            <a:r>
              <a:rPr lang="en-US" dirty="0" smtClean="0"/>
              <a:t> </a:t>
            </a:r>
            <a:r>
              <a:rPr lang="en-US" dirty="0" err="1"/>
              <a:t>thực</a:t>
            </a:r>
            <a:r>
              <a:rPr lang="en-US" dirty="0"/>
              <a:t> </a:t>
            </a:r>
            <a:r>
              <a:rPr lang="en-US" dirty="0" err="1"/>
              <a:t>một</a:t>
            </a:r>
            <a:r>
              <a:rPr lang="en-US" dirty="0"/>
              <a:t> hay </a:t>
            </a:r>
            <a:r>
              <a:rPr lang="en-US" dirty="0" err="1"/>
              <a:t>nhiều</a:t>
            </a:r>
            <a:r>
              <a:rPr lang="en-US" dirty="0"/>
              <a:t> interface </a:t>
            </a:r>
            <a:r>
              <a:rPr lang="en-US" dirty="0" err="1"/>
              <a:t>của</a:t>
            </a:r>
            <a:r>
              <a:rPr lang="en-US" dirty="0"/>
              <a:t> </a:t>
            </a:r>
            <a:r>
              <a:rPr lang="en-US" dirty="0" err="1"/>
              <a:t>gói</a:t>
            </a:r>
            <a:r>
              <a:rPr lang="en-US" dirty="0"/>
              <a:t> </a:t>
            </a:r>
            <a:r>
              <a:rPr lang="en-US" b="1" dirty="0" err="1"/>
              <a:t>java.awt.event</a:t>
            </a:r>
            <a:r>
              <a:rPr lang="en-US" b="1" dirty="0"/>
              <a:t> </a:t>
            </a:r>
            <a:r>
              <a:rPr lang="en-US" dirty="0"/>
              <a:t>hay</a:t>
            </a:r>
          </a:p>
          <a:p>
            <a:r>
              <a:rPr lang="vi-VN" dirty="0"/>
              <a:t>java.swing.event (đối với những component trong thư </a:t>
            </a:r>
            <a:r>
              <a:rPr lang="vi-VN" dirty="0" smtClean="0"/>
              <a:t>viện</a:t>
            </a:r>
            <a:r>
              <a:rPr lang="en-US" dirty="0" smtClean="0"/>
              <a:t> </a:t>
            </a:r>
            <a:r>
              <a:rPr lang="vi-VN" dirty="0" smtClean="0"/>
              <a:t>JFC</a:t>
            </a:r>
            <a:r>
              <a:rPr lang="vi-VN" dirty="0"/>
              <a:t>). Khi được thông báo, bộ lắng nghe nhận sự kiện và xử </a:t>
            </a:r>
            <a:r>
              <a:rPr lang="vi-VN" dirty="0" smtClean="0"/>
              <a:t>lý.</a:t>
            </a:r>
            <a:r>
              <a:rPr lang="en-US" dirty="0" smtClean="0"/>
              <a:t> </a:t>
            </a:r>
            <a:r>
              <a:rPr lang="vi-VN" dirty="0" smtClean="0"/>
              <a:t>Nguồn </a:t>
            </a:r>
            <a:r>
              <a:rPr lang="vi-VN" dirty="0"/>
              <a:t>phát sinh sự kiện phải cung cấp những phương thức </a:t>
            </a:r>
            <a:r>
              <a:rPr lang="vi-VN" dirty="0" smtClean="0"/>
              <a:t>để</a:t>
            </a:r>
            <a:r>
              <a:rPr lang="en-US" dirty="0" smtClean="0"/>
              <a:t> </a:t>
            </a:r>
            <a:r>
              <a:rPr lang="en-US" dirty="0" err="1" smtClean="0"/>
              <a:t>đăng</a:t>
            </a:r>
            <a:r>
              <a:rPr lang="en-US" dirty="0" smtClean="0"/>
              <a:t> </a:t>
            </a:r>
            <a:r>
              <a:rPr lang="en-US" dirty="0" err="1"/>
              <a:t>ký</a:t>
            </a:r>
            <a:r>
              <a:rPr lang="en-US" dirty="0"/>
              <a:t> </a:t>
            </a:r>
            <a:r>
              <a:rPr lang="en-US" dirty="0" err="1"/>
              <a:t>hoặc</a:t>
            </a:r>
            <a:r>
              <a:rPr lang="en-US" dirty="0"/>
              <a:t> </a:t>
            </a:r>
            <a:r>
              <a:rPr lang="en-US" dirty="0" err="1"/>
              <a:t>hủy</a:t>
            </a:r>
            <a:r>
              <a:rPr lang="en-US" dirty="0"/>
              <a:t> </a:t>
            </a:r>
            <a:r>
              <a:rPr lang="en-US" dirty="0" err="1"/>
              <a:t>bỏ</a:t>
            </a:r>
            <a:r>
              <a:rPr lang="en-US" dirty="0"/>
              <a:t> </a:t>
            </a:r>
            <a:r>
              <a:rPr lang="en-US" dirty="0" err="1"/>
              <a:t>một</a:t>
            </a:r>
            <a:r>
              <a:rPr lang="en-US" dirty="0"/>
              <a:t> </a:t>
            </a:r>
            <a:r>
              <a:rPr lang="en-US" dirty="0" err="1"/>
              <a:t>bộ</a:t>
            </a:r>
            <a:r>
              <a:rPr lang="en-US" dirty="0"/>
              <a:t> </a:t>
            </a:r>
            <a:r>
              <a:rPr lang="en-US" dirty="0" err="1"/>
              <a:t>lắng</a:t>
            </a:r>
            <a:r>
              <a:rPr lang="en-US" dirty="0"/>
              <a:t> </a:t>
            </a:r>
            <a:r>
              <a:rPr lang="en-US" dirty="0" err="1"/>
              <a:t>nghe</a:t>
            </a:r>
            <a:r>
              <a:rPr lang="en-US" dirty="0"/>
              <a:t>. </a:t>
            </a:r>
            <a:r>
              <a:rPr lang="en-US" dirty="0" err="1"/>
              <a:t>Nguồn</a:t>
            </a:r>
            <a:r>
              <a:rPr lang="en-US" dirty="0"/>
              <a:t> </a:t>
            </a:r>
            <a:r>
              <a:rPr lang="en-US" dirty="0" err="1"/>
              <a:t>phát</a:t>
            </a:r>
            <a:r>
              <a:rPr lang="en-US" dirty="0"/>
              <a:t> </a:t>
            </a:r>
            <a:r>
              <a:rPr lang="en-US" dirty="0" err="1"/>
              <a:t>sinh</a:t>
            </a:r>
            <a:r>
              <a:rPr lang="en-US" dirty="0"/>
              <a:t> </a:t>
            </a:r>
            <a:r>
              <a:rPr lang="en-US" dirty="0" err="1" smtClean="0"/>
              <a:t>sự</a:t>
            </a:r>
            <a:r>
              <a:rPr lang="en-US" dirty="0" smtClean="0"/>
              <a:t> </a:t>
            </a:r>
            <a:r>
              <a:rPr lang="en-US" dirty="0" err="1" smtClean="0"/>
              <a:t>kiện</a:t>
            </a:r>
            <a:r>
              <a:rPr lang="en-US" dirty="0" smtClean="0"/>
              <a:t> </a:t>
            </a:r>
            <a:r>
              <a:rPr lang="en-US" dirty="0" err="1"/>
              <a:t>luôn</a:t>
            </a:r>
            <a:r>
              <a:rPr lang="en-US" dirty="0"/>
              <a:t> </a:t>
            </a:r>
            <a:r>
              <a:rPr lang="en-US" dirty="0" err="1"/>
              <a:t>phải</a:t>
            </a:r>
            <a:r>
              <a:rPr lang="en-US" dirty="0"/>
              <a:t> </a:t>
            </a:r>
            <a:r>
              <a:rPr lang="en-US" dirty="0" err="1"/>
              <a:t>gắn</a:t>
            </a:r>
            <a:r>
              <a:rPr lang="en-US" dirty="0"/>
              <a:t> </a:t>
            </a:r>
            <a:r>
              <a:rPr lang="en-US" dirty="0" err="1"/>
              <a:t>với</a:t>
            </a:r>
            <a:r>
              <a:rPr lang="en-US" dirty="0"/>
              <a:t> </a:t>
            </a:r>
            <a:r>
              <a:rPr lang="en-US" dirty="0" err="1"/>
              <a:t>một</a:t>
            </a:r>
            <a:r>
              <a:rPr lang="en-US" dirty="0"/>
              <a:t> </a:t>
            </a:r>
            <a:r>
              <a:rPr lang="en-US" dirty="0" err="1"/>
              <a:t>bộ</a:t>
            </a:r>
            <a:r>
              <a:rPr lang="en-US" dirty="0"/>
              <a:t> </a:t>
            </a:r>
            <a:r>
              <a:rPr lang="en-US" dirty="0" err="1"/>
              <a:t>lắng</a:t>
            </a:r>
            <a:r>
              <a:rPr lang="en-US" dirty="0"/>
              <a:t> </a:t>
            </a:r>
            <a:r>
              <a:rPr lang="en-US" dirty="0" err="1"/>
              <a:t>nghe</a:t>
            </a:r>
            <a:r>
              <a:rPr lang="en-US" dirty="0"/>
              <a:t>, </a:t>
            </a:r>
            <a:r>
              <a:rPr lang="en-US" dirty="0" err="1"/>
              <a:t>và</a:t>
            </a:r>
            <a:r>
              <a:rPr lang="en-US" dirty="0"/>
              <a:t> </a:t>
            </a:r>
            <a:r>
              <a:rPr lang="en-US" dirty="0" err="1"/>
              <a:t>nó</a:t>
            </a:r>
            <a:r>
              <a:rPr lang="en-US" dirty="0"/>
              <a:t> </a:t>
            </a:r>
            <a:r>
              <a:rPr lang="en-US" dirty="0" err="1"/>
              <a:t>sẽ</a:t>
            </a:r>
            <a:r>
              <a:rPr lang="en-US" dirty="0"/>
              <a:t> </a:t>
            </a:r>
            <a:r>
              <a:rPr lang="en-US" dirty="0" err="1"/>
              <a:t>thông</a:t>
            </a:r>
            <a:r>
              <a:rPr lang="en-US" dirty="0"/>
              <a:t> </a:t>
            </a:r>
            <a:r>
              <a:rPr lang="en-US" dirty="0" err="1" smtClean="0"/>
              <a:t>báo</a:t>
            </a:r>
            <a:r>
              <a:rPr lang="en-US" dirty="0" smtClean="0"/>
              <a:t> </a:t>
            </a:r>
            <a:r>
              <a:rPr lang="en-US" dirty="0" err="1" smtClean="0"/>
              <a:t>với</a:t>
            </a:r>
            <a:r>
              <a:rPr lang="en-US" dirty="0" smtClean="0"/>
              <a:t> </a:t>
            </a:r>
            <a:r>
              <a:rPr lang="en-US" dirty="0" err="1"/>
              <a:t>bộ</a:t>
            </a:r>
            <a:r>
              <a:rPr lang="en-US" dirty="0"/>
              <a:t> </a:t>
            </a:r>
            <a:r>
              <a:rPr lang="en-US" dirty="0" err="1"/>
              <a:t>lắng</a:t>
            </a:r>
            <a:r>
              <a:rPr lang="en-US" dirty="0"/>
              <a:t> </a:t>
            </a:r>
            <a:r>
              <a:rPr lang="en-US" dirty="0" err="1"/>
              <a:t>nghe</a:t>
            </a:r>
            <a:r>
              <a:rPr lang="en-US" dirty="0"/>
              <a:t> </a:t>
            </a:r>
            <a:r>
              <a:rPr lang="en-US" dirty="0" err="1"/>
              <a:t>đó</a:t>
            </a:r>
            <a:r>
              <a:rPr lang="en-US" dirty="0"/>
              <a:t> </a:t>
            </a:r>
            <a:r>
              <a:rPr lang="en-US" dirty="0" err="1"/>
              <a:t>khi</a:t>
            </a:r>
            <a:r>
              <a:rPr lang="en-US" dirty="0"/>
              <a:t> </a:t>
            </a:r>
            <a:r>
              <a:rPr lang="en-US" dirty="0" err="1"/>
              <a:t>có</a:t>
            </a:r>
            <a:r>
              <a:rPr lang="en-US" dirty="0"/>
              <a:t> </a:t>
            </a:r>
            <a:r>
              <a:rPr lang="en-US" dirty="0" err="1"/>
              <a:t>sự</a:t>
            </a:r>
            <a:r>
              <a:rPr lang="en-US" dirty="0"/>
              <a:t> </a:t>
            </a:r>
            <a:r>
              <a:rPr lang="en-US" dirty="0" err="1"/>
              <a:t>kiện</a:t>
            </a:r>
            <a:r>
              <a:rPr lang="en-US" dirty="0"/>
              <a:t> </a:t>
            </a:r>
            <a:r>
              <a:rPr lang="en-US" dirty="0" err="1"/>
              <a:t>phát</a:t>
            </a:r>
            <a:r>
              <a:rPr lang="en-US" dirty="0"/>
              <a:t> </a:t>
            </a:r>
            <a:r>
              <a:rPr lang="en-US" dirty="0" err="1"/>
              <a:t>sinh</a:t>
            </a:r>
            <a:r>
              <a:rPr lang="en-US" dirty="0"/>
              <a:t> </a:t>
            </a:r>
            <a:r>
              <a:rPr lang="en-US" dirty="0" err="1"/>
              <a:t>đó</a:t>
            </a:r>
            <a:r>
              <a:rPr lang="en-US" dirty="0"/>
              <a:t>.</a:t>
            </a:r>
          </a:p>
        </p:txBody>
      </p:sp>
    </p:spTree>
    <p:extLst>
      <p:ext uri="{BB962C8B-B14F-4D97-AF65-F5344CB8AC3E}">
        <p14:creationId xmlns:p14="http://schemas.microsoft.com/office/powerpoint/2010/main" val="23429005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9630" y="168275"/>
            <a:ext cx="10515600" cy="1991995"/>
          </a:xfrm>
        </p:spPr>
        <p:txBody>
          <a:bodyPr>
            <a:normAutofit/>
          </a:bodyPr>
          <a:lstStyle/>
          <a:p>
            <a:r>
              <a:rPr lang="en-US" dirty="0" err="1" smtClean="0"/>
              <a:t>Người</a:t>
            </a:r>
            <a:r>
              <a:rPr lang="en-US" dirty="0" smtClean="0"/>
              <a:t> </a:t>
            </a:r>
            <a:r>
              <a:rPr lang="en-US" dirty="0" err="1" smtClean="0"/>
              <a:t>dùng</a:t>
            </a:r>
            <a:r>
              <a:rPr lang="en-US" dirty="0" smtClean="0"/>
              <a:t> </a:t>
            </a:r>
            <a:r>
              <a:rPr lang="en-US" dirty="0" err="1" smtClean="0"/>
              <a:t>cần</a:t>
            </a:r>
            <a:r>
              <a:rPr lang="en-US" dirty="0" smtClean="0"/>
              <a:t> </a:t>
            </a:r>
            <a:r>
              <a:rPr lang="en-US" dirty="0" err="1" smtClean="0"/>
              <a:t>làm</a:t>
            </a:r>
            <a:r>
              <a:rPr lang="en-US" dirty="0" smtClean="0"/>
              <a:t> 2 </a:t>
            </a:r>
            <a:r>
              <a:rPr lang="en-US" dirty="0" err="1" smtClean="0"/>
              <a:t>việc</a:t>
            </a:r>
            <a:r>
              <a:rPr lang="en-US" dirty="0" smtClean="0"/>
              <a:t> </a:t>
            </a:r>
            <a:r>
              <a:rPr lang="en-US" dirty="0" err="1" smtClean="0"/>
              <a:t>như</a:t>
            </a:r>
            <a:r>
              <a:rPr lang="en-US" dirty="0" smtClean="0"/>
              <a:t> </a:t>
            </a:r>
            <a:r>
              <a:rPr lang="en-US" dirty="0" err="1" smtClean="0"/>
              <a:t>sau</a:t>
            </a:r>
            <a:r>
              <a:rPr lang="en-US" dirty="0" smtClean="0"/>
              <a:t> </a:t>
            </a:r>
            <a:r>
              <a:rPr lang="en-US" dirty="0" err="1" smtClean="0"/>
              <a:t>để</a:t>
            </a:r>
            <a:r>
              <a:rPr lang="en-US" dirty="0" smtClean="0"/>
              <a:t> </a:t>
            </a:r>
            <a:r>
              <a:rPr lang="en-US" dirty="0" err="1" smtClean="0"/>
              <a:t>có</a:t>
            </a:r>
            <a:r>
              <a:rPr lang="en-US" dirty="0" smtClean="0"/>
              <a:t> </a:t>
            </a:r>
            <a:r>
              <a:rPr lang="en-US" dirty="0" err="1" smtClean="0"/>
              <a:t>thể</a:t>
            </a:r>
            <a:r>
              <a:rPr lang="en-US" dirty="0" smtClean="0"/>
              <a:t> </a:t>
            </a:r>
            <a:r>
              <a:rPr lang="en-US" dirty="0" err="1" smtClean="0"/>
              <a:t>xử</a:t>
            </a:r>
            <a:r>
              <a:rPr lang="en-US" dirty="0" smtClean="0"/>
              <a:t> </a:t>
            </a:r>
            <a:r>
              <a:rPr lang="en-US" dirty="0" err="1" smtClean="0"/>
              <a:t>lý</a:t>
            </a:r>
            <a:r>
              <a:rPr lang="en-US" dirty="0" smtClean="0"/>
              <a:t> </a:t>
            </a:r>
            <a:r>
              <a:rPr lang="en-US" dirty="0" err="1" smtClean="0"/>
              <a:t>các</a:t>
            </a:r>
            <a:r>
              <a:rPr lang="en-US" dirty="0" smtClean="0"/>
              <a:t> </a:t>
            </a:r>
            <a:r>
              <a:rPr lang="en-US" dirty="0" err="1" smtClean="0"/>
              <a:t>sự</a:t>
            </a:r>
            <a:r>
              <a:rPr lang="en-US" dirty="0" smtClean="0"/>
              <a:t> </a:t>
            </a:r>
            <a:r>
              <a:rPr lang="en-US" dirty="0" err="1" smtClean="0"/>
              <a:t>kiện</a:t>
            </a:r>
            <a:r>
              <a:rPr lang="en-US" dirty="0" smtClean="0"/>
              <a:t> </a:t>
            </a:r>
            <a:r>
              <a:rPr lang="en-US" dirty="0" err="1" smtClean="0"/>
              <a:t>trong</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của</a:t>
            </a:r>
            <a:r>
              <a:rPr lang="en-US" dirty="0" smtClean="0"/>
              <a:t> </a:t>
            </a:r>
            <a:r>
              <a:rPr lang="en-US" dirty="0" err="1" smtClean="0"/>
              <a:t>mình</a:t>
            </a:r>
            <a:r>
              <a:rPr lang="en-US" dirty="0" smtClean="0"/>
              <a:t>:</a:t>
            </a:r>
          </a:p>
          <a:p>
            <a:pPr lvl="1">
              <a:buFont typeface="Wingdings" panose="05000000000000000000" pitchFamily="2" charset="2"/>
              <a:buChar char="ü"/>
            </a:pPr>
            <a:r>
              <a:rPr lang="en-US" dirty="0" err="1" smtClean="0"/>
              <a:t>Tạo</a:t>
            </a:r>
            <a:r>
              <a:rPr lang="en-US" dirty="0" smtClean="0"/>
              <a:t> </a:t>
            </a:r>
            <a:r>
              <a:rPr lang="en-US" dirty="0" err="1"/>
              <a:t>và</a:t>
            </a:r>
            <a:r>
              <a:rPr lang="en-US" dirty="0"/>
              <a:t> </a:t>
            </a:r>
            <a:r>
              <a:rPr lang="en-US" dirty="0" err="1"/>
              <a:t>đăng</a:t>
            </a:r>
            <a:r>
              <a:rPr lang="en-US" dirty="0"/>
              <a:t> </a:t>
            </a:r>
            <a:r>
              <a:rPr lang="en-US" dirty="0" err="1"/>
              <a:t>ký</a:t>
            </a:r>
            <a:r>
              <a:rPr lang="en-US" dirty="0"/>
              <a:t> </a:t>
            </a:r>
            <a:r>
              <a:rPr lang="en-US" dirty="0" err="1"/>
              <a:t>một</a:t>
            </a:r>
            <a:r>
              <a:rPr lang="en-US" dirty="0"/>
              <a:t> </a:t>
            </a:r>
            <a:r>
              <a:rPr lang="en-US" dirty="0" err="1"/>
              <a:t>bộ</a:t>
            </a:r>
            <a:r>
              <a:rPr lang="en-US" dirty="0"/>
              <a:t> </a:t>
            </a:r>
            <a:r>
              <a:rPr lang="en-US" dirty="0" err="1"/>
              <a:t>lắng</a:t>
            </a:r>
            <a:r>
              <a:rPr lang="en-US" dirty="0"/>
              <a:t> </a:t>
            </a:r>
            <a:r>
              <a:rPr lang="en-US" dirty="0" err="1"/>
              <a:t>nghe</a:t>
            </a:r>
            <a:r>
              <a:rPr lang="en-US" dirty="0"/>
              <a:t> </a:t>
            </a:r>
            <a:r>
              <a:rPr lang="en-US" dirty="0" err="1"/>
              <a:t>cho</a:t>
            </a:r>
            <a:r>
              <a:rPr lang="en-US" dirty="0"/>
              <a:t> </a:t>
            </a:r>
            <a:r>
              <a:rPr lang="en-US" dirty="0" err="1"/>
              <a:t>một</a:t>
            </a:r>
            <a:r>
              <a:rPr lang="en-US" dirty="0"/>
              <a:t> </a:t>
            </a:r>
            <a:r>
              <a:rPr lang="en-US" dirty="0" smtClean="0"/>
              <a:t>component </a:t>
            </a:r>
            <a:r>
              <a:rPr lang="en-US" dirty="0" err="1" smtClean="0"/>
              <a:t>trên</a:t>
            </a:r>
            <a:r>
              <a:rPr lang="en-US" dirty="0" smtClean="0"/>
              <a:t> </a:t>
            </a:r>
            <a:r>
              <a:rPr lang="en-US" dirty="0"/>
              <a:t>GUI</a:t>
            </a:r>
            <a:r>
              <a:rPr lang="en-US" dirty="0" smtClean="0"/>
              <a:t>.</a:t>
            </a:r>
          </a:p>
          <a:p>
            <a:pPr lvl="1">
              <a:buFont typeface="Wingdings" panose="05000000000000000000" pitchFamily="2" charset="2"/>
              <a:buChar char="ü"/>
            </a:pPr>
            <a:r>
              <a:rPr lang="en-US" dirty="0" err="1" smtClean="0"/>
              <a:t>Cài</a:t>
            </a:r>
            <a:r>
              <a:rPr lang="en-US" dirty="0" smtClean="0"/>
              <a:t> </a:t>
            </a:r>
            <a:r>
              <a:rPr lang="en-US" dirty="0" err="1" smtClean="0"/>
              <a:t>đặt</a:t>
            </a:r>
            <a:r>
              <a:rPr lang="en-US" dirty="0" smtClean="0"/>
              <a:t> </a:t>
            </a:r>
            <a:r>
              <a:rPr lang="en-US" dirty="0" err="1" smtClean="0"/>
              <a:t>các</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quản</a:t>
            </a:r>
            <a:r>
              <a:rPr lang="en-US" dirty="0" smtClean="0"/>
              <a:t> </a:t>
            </a:r>
            <a:r>
              <a:rPr lang="en-US" dirty="0" err="1" smtClean="0"/>
              <a:t>lý</a:t>
            </a:r>
            <a:r>
              <a:rPr lang="en-US" dirty="0" smtClean="0"/>
              <a:t> </a:t>
            </a:r>
            <a:r>
              <a:rPr lang="en-US" dirty="0" err="1" smtClean="0"/>
              <a:t>và</a:t>
            </a:r>
            <a:r>
              <a:rPr lang="en-US" dirty="0" smtClean="0"/>
              <a:t> </a:t>
            </a:r>
            <a:r>
              <a:rPr lang="en-US" dirty="0" err="1" smtClean="0"/>
              <a:t>xử</a:t>
            </a:r>
            <a:r>
              <a:rPr lang="en-US" dirty="0" smtClean="0"/>
              <a:t> </a:t>
            </a:r>
            <a:r>
              <a:rPr lang="en-US" dirty="0" err="1" smtClean="0"/>
              <a:t>lý</a:t>
            </a:r>
            <a:r>
              <a:rPr lang="en-US" dirty="0" smtClean="0"/>
              <a:t> </a:t>
            </a:r>
            <a:r>
              <a:rPr lang="en-US" dirty="0" err="1" smtClean="0"/>
              <a:t>sự</a:t>
            </a:r>
            <a:r>
              <a:rPr lang="en-US" dirty="0" smtClean="0"/>
              <a:t> </a:t>
            </a:r>
            <a:r>
              <a:rPr lang="en-US" dirty="0" err="1" smtClean="0"/>
              <a:t>kiện</a:t>
            </a:r>
            <a:r>
              <a:rPr lang="en-US" dirty="0" smtClean="0"/>
              <a:t>.</a:t>
            </a:r>
          </a:p>
          <a:p>
            <a:pPr marL="457200" lvl="1" indent="0">
              <a:buNone/>
            </a:pPr>
            <a:endParaRPr lang="en-US" dirty="0"/>
          </a:p>
        </p:txBody>
      </p:sp>
      <p:pic>
        <p:nvPicPr>
          <p:cNvPr id="4" name="Picture 3"/>
          <p:cNvPicPr>
            <a:picLocks noChangeAspect="1"/>
          </p:cNvPicPr>
          <p:nvPr/>
        </p:nvPicPr>
        <p:blipFill>
          <a:blip r:embed="rId2"/>
          <a:stretch>
            <a:fillRect/>
          </a:stretch>
        </p:blipFill>
        <p:spPr>
          <a:xfrm>
            <a:off x="4933319" y="1874520"/>
            <a:ext cx="7258681" cy="4697730"/>
          </a:xfrm>
          <a:prstGeom prst="rect">
            <a:avLst/>
          </a:prstGeom>
        </p:spPr>
      </p:pic>
      <p:sp>
        <p:nvSpPr>
          <p:cNvPr id="5" name="TextBox 4"/>
          <p:cNvSpPr txBox="1"/>
          <p:nvPr/>
        </p:nvSpPr>
        <p:spPr>
          <a:xfrm>
            <a:off x="-164461" y="2586355"/>
            <a:ext cx="5097780" cy="646331"/>
          </a:xfrm>
          <a:prstGeom prst="rect">
            <a:avLst/>
          </a:prstGeom>
          <a:noFill/>
        </p:spPr>
        <p:txBody>
          <a:bodyPr wrap="square" rtlCol="0">
            <a:spAutoFit/>
          </a:bodyPr>
          <a:lstStyle/>
          <a:p>
            <a:r>
              <a:rPr lang="en-US" b="1" dirty="0" err="1"/>
              <a:t>Những</a:t>
            </a:r>
            <a:r>
              <a:rPr lang="en-US" b="1" dirty="0"/>
              <a:t> interfaces </a:t>
            </a:r>
            <a:r>
              <a:rPr lang="en-US" b="1" dirty="0" err="1"/>
              <a:t>lắng</a:t>
            </a:r>
            <a:r>
              <a:rPr lang="en-US" b="1" dirty="0"/>
              <a:t> </a:t>
            </a:r>
            <a:r>
              <a:rPr lang="en-US" b="1" dirty="0" err="1"/>
              <a:t>nghe</a:t>
            </a:r>
            <a:r>
              <a:rPr lang="en-US" b="1" dirty="0"/>
              <a:t> </a:t>
            </a:r>
            <a:r>
              <a:rPr lang="en-US" b="1" dirty="0" err="1"/>
              <a:t>của</a:t>
            </a:r>
            <a:r>
              <a:rPr lang="en-US" b="1" dirty="0"/>
              <a:t> </a:t>
            </a:r>
            <a:r>
              <a:rPr lang="en-US" b="1" dirty="0" err="1"/>
              <a:t>gói</a:t>
            </a:r>
            <a:r>
              <a:rPr lang="en-US" b="1" dirty="0"/>
              <a:t> </a:t>
            </a:r>
            <a:r>
              <a:rPr lang="en-US" b="1" dirty="0" err="1"/>
              <a:t>java.awt.event</a:t>
            </a:r>
            <a:endParaRPr lang="en-US" b="1" dirty="0"/>
          </a:p>
          <a:p>
            <a:endParaRPr lang="en-US" dirty="0"/>
          </a:p>
        </p:txBody>
      </p:sp>
      <p:cxnSp>
        <p:nvCxnSpPr>
          <p:cNvPr id="7" name="Straight Arrow Connector 6"/>
          <p:cNvCxnSpPr/>
          <p:nvPr/>
        </p:nvCxnSpPr>
        <p:spPr>
          <a:xfrm>
            <a:off x="4126230" y="2903220"/>
            <a:ext cx="4914900" cy="19316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392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a:t>
            </a:r>
            <a:r>
              <a:rPr lang="en-US" dirty="0" err="1" smtClean="0"/>
              <a:t>Xử</a:t>
            </a:r>
            <a:r>
              <a:rPr lang="en-US" dirty="0" smtClean="0"/>
              <a:t> </a:t>
            </a:r>
            <a:r>
              <a:rPr lang="en-US" dirty="0" err="1" smtClean="0"/>
              <a:t>lý</a:t>
            </a:r>
            <a:r>
              <a:rPr lang="en-US" dirty="0" smtClean="0"/>
              <a:t> </a:t>
            </a:r>
            <a:r>
              <a:rPr lang="en-US" dirty="0" err="1" smtClean="0"/>
              <a:t>sự</a:t>
            </a:r>
            <a:r>
              <a:rPr lang="en-US" dirty="0" smtClean="0"/>
              <a:t> </a:t>
            </a:r>
            <a:r>
              <a:rPr lang="en-US" dirty="0" err="1" smtClean="0"/>
              <a:t>kiện</a:t>
            </a:r>
            <a:r>
              <a:rPr lang="en-US" dirty="0" smtClean="0"/>
              <a:t> </a:t>
            </a:r>
            <a:r>
              <a:rPr lang="en-US" dirty="0" err="1" smtClean="0"/>
              <a:t>chuột</a:t>
            </a:r>
            <a:endParaRPr lang="en-US" dirty="0"/>
          </a:p>
        </p:txBody>
      </p:sp>
      <p:sp>
        <p:nvSpPr>
          <p:cNvPr id="3" name="Content Placeholder 2"/>
          <p:cNvSpPr>
            <a:spLocks noGrp="1"/>
          </p:cNvSpPr>
          <p:nvPr>
            <p:ph idx="1"/>
          </p:nvPr>
        </p:nvSpPr>
        <p:spPr>
          <a:xfrm>
            <a:off x="838200" y="1437005"/>
            <a:ext cx="10515600" cy="4351338"/>
          </a:xfrm>
        </p:spPr>
        <p:txBody>
          <a:bodyPr/>
          <a:lstStyle/>
          <a:p>
            <a:r>
              <a:rPr lang="en-US" dirty="0"/>
              <a:t>Java </a:t>
            </a:r>
            <a:r>
              <a:rPr lang="en-US" dirty="0" err="1"/>
              <a:t>cung</a:t>
            </a:r>
            <a:r>
              <a:rPr lang="en-US" dirty="0"/>
              <a:t> </a:t>
            </a:r>
            <a:r>
              <a:rPr lang="en-US" dirty="0" err="1"/>
              <a:t>cấp</a:t>
            </a:r>
            <a:r>
              <a:rPr lang="en-US" dirty="0"/>
              <a:t> </a:t>
            </a:r>
            <a:r>
              <a:rPr lang="en-US" dirty="0" err="1"/>
              <a:t>hai</a:t>
            </a:r>
            <a:r>
              <a:rPr lang="en-US" dirty="0"/>
              <a:t> </a:t>
            </a:r>
            <a:r>
              <a:rPr lang="en-US" dirty="0" err="1"/>
              <a:t>intefaces</a:t>
            </a:r>
            <a:r>
              <a:rPr lang="en-US" dirty="0"/>
              <a:t> </a:t>
            </a:r>
            <a:r>
              <a:rPr lang="en-US" dirty="0" err="1"/>
              <a:t>lắng</a:t>
            </a:r>
            <a:r>
              <a:rPr lang="en-US" dirty="0"/>
              <a:t> </a:t>
            </a:r>
            <a:r>
              <a:rPr lang="en-US" dirty="0" err="1"/>
              <a:t>nghe</a:t>
            </a:r>
            <a:r>
              <a:rPr lang="en-US" dirty="0"/>
              <a:t> (</a:t>
            </a:r>
            <a:r>
              <a:rPr lang="en-US" dirty="0" err="1"/>
              <a:t>bộ</a:t>
            </a:r>
            <a:r>
              <a:rPr lang="en-US" dirty="0"/>
              <a:t> </a:t>
            </a:r>
            <a:r>
              <a:rPr lang="en-US" dirty="0" err="1"/>
              <a:t>lắng</a:t>
            </a:r>
            <a:r>
              <a:rPr lang="en-US" dirty="0"/>
              <a:t> </a:t>
            </a:r>
            <a:r>
              <a:rPr lang="en-US" dirty="0" err="1"/>
              <a:t>nghe</a:t>
            </a:r>
            <a:r>
              <a:rPr lang="en-US" dirty="0"/>
              <a:t> </a:t>
            </a:r>
            <a:r>
              <a:rPr lang="en-US" dirty="0" err="1"/>
              <a:t>sự</a:t>
            </a:r>
            <a:r>
              <a:rPr lang="en-US" dirty="0"/>
              <a:t> </a:t>
            </a:r>
            <a:r>
              <a:rPr lang="en-US" dirty="0" err="1" smtClean="0"/>
              <a:t>kiện</a:t>
            </a:r>
            <a:r>
              <a:rPr lang="en-US" dirty="0" smtClean="0"/>
              <a:t> </a:t>
            </a:r>
            <a:r>
              <a:rPr lang="en-US" dirty="0" err="1" smtClean="0"/>
              <a:t>chuột</a:t>
            </a:r>
            <a:r>
              <a:rPr lang="en-US" dirty="0"/>
              <a:t>) </a:t>
            </a:r>
            <a:r>
              <a:rPr lang="en-US" dirty="0" err="1"/>
              <a:t>là</a:t>
            </a:r>
            <a:r>
              <a:rPr lang="en-US" dirty="0"/>
              <a:t> </a:t>
            </a:r>
            <a:r>
              <a:rPr lang="en-US" dirty="0" err="1"/>
              <a:t>MouseListener</a:t>
            </a:r>
            <a:r>
              <a:rPr lang="en-US" dirty="0"/>
              <a:t> </a:t>
            </a:r>
            <a:r>
              <a:rPr lang="en-US" dirty="0" err="1"/>
              <a:t>và</a:t>
            </a:r>
            <a:r>
              <a:rPr lang="en-US" dirty="0"/>
              <a:t> </a:t>
            </a:r>
            <a:r>
              <a:rPr lang="en-US" dirty="0" err="1"/>
              <a:t>MouseMotionListener</a:t>
            </a:r>
            <a:r>
              <a:rPr lang="en-US" dirty="0"/>
              <a:t> </a:t>
            </a:r>
            <a:r>
              <a:rPr lang="en-US" dirty="0" err="1"/>
              <a:t>để</a:t>
            </a:r>
            <a:r>
              <a:rPr lang="en-US" dirty="0"/>
              <a:t> </a:t>
            </a:r>
            <a:r>
              <a:rPr lang="en-US" dirty="0" err="1"/>
              <a:t>quản</a:t>
            </a:r>
            <a:r>
              <a:rPr lang="en-US" dirty="0"/>
              <a:t> </a:t>
            </a:r>
            <a:r>
              <a:rPr lang="en-US" dirty="0" err="1" smtClean="0"/>
              <a:t>lý</a:t>
            </a:r>
            <a:r>
              <a:rPr lang="en-US" dirty="0" smtClean="0"/>
              <a:t> </a:t>
            </a:r>
            <a:r>
              <a:rPr lang="en-US" dirty="0" err="1" smtClean="0"/>
              <a:t>và</a:t>
            </a:r>
            <a:r>
              <a:rPr lang="en-US" dirty="0" smtClean="0"/>
              <a:t> </a:t>
            </a:r>
            <a:r>
              <a:rPr lang="en-US" dirty="0" err="1"/>
              <a:t>xử</a:t>
            </a:r>
            <a:r>
              <a:rPr lang="en-US" dirty="0"/>
              <a:t> </a:t>
            </a:r>
            <a:r>
              <a:rPr lang="en-US" dirty="0" err="1"/>
              <a:t>lý</a:t>
            </a:r>
            <a:r>
              <a:rPr lang="en-US" dirty="0"/>
              <a:t> </a:t>
            </a:r>
            <a:r>
              <a:rPr lang="en-US" dirty="0" err="1"/>
              <a:t>các</a:t>
            </a:r>
            <a:r>
              <a:rPr lang="en-US" dirty="0"/>
              <a:t> </a:t>
            </a:r>
            <a:r>
              <a:rPr lang="en-US" dirty="0" err="1"/>
              <a:t>sự</a:t>
            </a:r>
            <a:r>
              <a:rPr lang="en-US" dirty="0"/>
              <a:t> </a:t>
            </a:r>
            <a:r>
              <a:rPr lang="en-US" dirty="0" err="1"/>
              <a:t>kiện</a:t>
            </a:r>
            <a:r>
              <a:rPr lang="en-US" dirty="0"/>
              <a:t> </a:t>
            </a:r>
            <a:r>
              <a:rPr lang="en-US" dirty="0" err="1"/>
              <a:t>liên</a:t>
            </a:r>
            <a:r>
              <a:rPr lang="en-US" dirty="0"/>
              <a:t> </a:t>
            </a:r>
            <a:r>
              <a:rPr lang="en-US" dirty="0" err="1"/>
              <a:t>quan</a:t>
            </a:r>
            <a:r>
              <a:rPr lang="en-US" dirty="0"/>
              <a:t> </a:t>
            </a:r>
            <a:r>
              <a:rPr lang="en-US" dirty="0" err="1"/>
              <a:t>đến</a:t>
            </a:r>
            <a:r>
              <a:rPr lang="en-US" dirty="0"/>
              <a:t> </a:t>
            </a:r>
            <a:r>
              <a:rPr lang="en-US" dirty="0" err="1"/>
              <a:t>thiết</a:t>
            </a:r>
            <a:r>
              <a:rPr lang="en-US" dirty="0"/>
              <a:t> </a:t>
            </a:r>
            <a:r>
              <a:rPr lang="en-US" dirty="0" err="1"/>
              <a:t>bị</a:t>
            </a:r>
            <a:r>
              <a:rPr lang="en-US" dirty="0"/>
              <a:t> </a:t>
            </a:r>
            <a:r>
              <a:rPr lang="en-US" dirty="0" err="1"/>
              <a:t>chuột</a:t>
            </a:r>
            <a:r>
              <a:rPr lang="en-US" dirty="0"/>
              <a:t>.</a:t>
            </a:r>
          </a:p>
        </p:txBody>
      </p:sp>
      <p:pic>
        <p:nvPicPr>
          <p:cNvPr id="4" name="Picture 3"/>
          <p:cNvPicPr>
            <a:picLocks noChangeAspect="1"/>
          </p:cNvPicPr>
          <p:nvPr/>
        </p:nvPicPr>
        <p:blipFill>
          <a:blip r:embed="rId2"/>
          <a:stretch>
            <a:fillRect/>
          </a:stretch>
        </p:blipFill>
        <p:spPr>
          <a:xfrm>
            <a:off x="475932" y="2762568"/>
            <a:ext cx="5531168" cy="3958272"/>
          </a:xfrm>
          <a:prstGeom prst="rect">
            <a:avLst/>
          </a:prstGeom>
          <a:ln>
            <a:solidFill>
              <a:schemeClr val="tx1"/>
            </a:solidFill>
          </a:ln>
        </p:spPr>
      </p:pic>
      <p:pic>
        <p:nvPicPr>
          <p:cNvPr id="5" name="Picture 4"/>
          <p:cNvPicPr>
            <a:picLocks noChangeAspect="1"/>
          </p:cNvPicPr>
          <p:nvPr/>
        </p:nvPicPr>
        <p:blipFill>
          <a:blip r:embed="rId3"/>
          <a:stretch>
            <a:fillRect/>
          </a:stretch>
        </p:blipFill>
        <p:spPr>
          <a:xfrm>
            <a:off x="6286500" y="3016252"/>
            <a:ext cx="5813107" cy="2287268"/>
          </a:xfrm>
          <a:prstGeom prst="rect">
            <a:avLst/>
          </a:prstGeom>
          <a:ln>
            <a:solidFill>
              <a:schemeClr val="tx1"/>
            </a:solidFill>
          </a:ln>
        </p:spPr>
      </p:pic>
    </p:spTree>
    <p:extLst>
      <p:ext uri="{BB962C8B-B14F-4D97-AF65-F5344CB8AC3E}">
        <p14:creationId xmlns:p14="http://schemas.microsoft.com/office/powerpoint/2010/main" val="1921931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Giới</a:t>
            </a:r>
            <a:r>
              <a:rPr lang="en-US" dirty="0" smtClean="0"/>
              <a:t> </a:t>
            </a:r>
            <a:r>
              <a:rPr lang="en-US" dirty="0" err="1" smtClean="0"/>
              <a:t>thiệu</a:t>
            </a:r>
            <a:r>
              <a:rPr lang="en-US" dirty="0" smtClean="0"/>
              <a:t> </a:t>
            </a:r>
            <a:r>
              <a:rPr lang="en-US" dirty="0" err="1" smtClean="0"/>
              <a:t>thư</a:t>
            </a:r>
            <a:r>
              <a:rPr lang="en-US" dirty="0" smtClean="0"/>
              <a:t> </a:t>
            </a:r>
            <a:r>
              <a:rPr lang="en-US" dirty="0" err="1" smtClean="0"/>
              <a:t>viện</a:t>
            </a:r>
            <a:r>
              <a:rPr lang="en-US" dirty="0" smtClean="0"/>
              <a:t> </a:t>
            </a:r>
            <a:r>
              <a:rPr lang="en-US" dirty="0" smtClean="0"/>
              <a:t>AWT</a:t>
            </a:r>
            <a:endParaRPr lang="en-US" dirty="0"/>
          </a:p>
        </p:txBody>
      </p:sp>
      <p:sp>
        <p:nvSpPr>
          <p:cNvPr id="3" name="Content Placeholder 2"/>
          <p:cNvSpPr>
            <a:spLocks noGrp="1"/>
          </p:cNvSpPr>
          <p:nvPr>
            <p:ph idx="1"/>
          </p:nvPr>
        </p:nvSpPr>
        <p:spPr/>
        <p:txBody>
          <a:bodyPr/>
          <a:lstStyle/>
          <a:p>
            <a:r>
              <a:rPr lang="en-US" dirty="0" smtClean="0"/>
              <a:t>GUI </a:t>
            </a:r>
            <a:r>
              <a:rPr lang="en-US" dirty="0" err="1" smtClean="0"/>
              <a:t>cho</a:t>
            </a:r>
            <a:r>
              <a:rPr lang="en-US" dirty="0" smtClean="0"/>
              <a:t> </a:t>
            </a:r>
            <a:r>
              <a:rPr lang="en-US" dirty="0" err="1" smtClean="0"/>
              <a:t>phép</a:t>
            </a:r>
            <a:r>
              <a:rPr lang="en-US" dirty="0" smtClean="0"/>
              <a:t> </a:t>
            </a:r>
            <a:r>
              <a:rPr lang="en-US" dirty="0" err="1" smtClean="0"/>
              <a:t>lập</a:t>
            </a:r>
            <a:r>
              <a:rPr lang="en-US" dirty="0" smtClean="0"/>
              <a:t> </a:t>
            </a:r>
            <a:r>
              <a:rPr lang="en-US" dirty="0" err="1" smtClean="0"/>
              <a:t>trình</a:t>
            </a:r>
            <a:r>
              <a:rPr lang="en-US" dirty="0" smtClean="0"/>
              <a:t> </a:t>
            </a:r>
            <a:r>
              <a:rPr lang="en-US" dirty="0" err="1" smtClean="0"/>
              <a:t>viên</a:t>
            </a:r>
            <a:r>
              <a:rPr lang="en-US" dirty="0" smtClean="0"/>
              <a:t> </a:t>
            </a:r>
            <a:r>
              <a:rPr lang="en-US" dirty="0" err="1" smtClean="0"/>
              <a:t>tạo</a:t>
            </a:r>
            <a:r>
              <a:rPr lang="en-US" dirty="0" smtClean="0"/>
              <a:t> </a:t>
            </a:r>
            <a:r>
              <a:rPr lang="en-US" dirty="0" err="1" smtClean="0"/>
              <a:t>ra</a:t>
            </a:r>
            <a:r>
              <a:rPr lang="en-US" dirty="0" smtClean="0"/>
              <a:t> </a:t>
            </a:r>
            <a:r>
              <a:rPr lang="en-US" dirty="0" err="1" smtClean="0"/>
              <a:t>một</a:t>
            </a:r>
            <a:r>
              <a:rPr lang="en-US" dirty="0" smtClean="0"/>
              <a:t> </a:t>
            </a:r>
            <a:r>
              <a:rPr lang="en-US" dirty="0" err="1" smtClean="0"/>
              <a:t>ứng</a:t>
            </a:r>
            <a:r>
              <a:rPr lang="en-US" dirty="0" smtClean="0"/>
              <a:t> </a:t>
            </a:r>
            <a:r>
              <a:rPr lang="en-US" dirty="0" err="1" smtClean="0"/>
              <a:t>dụng</a:t>
            </a:r>
            <a:r>
              <a:rPr lang="en-US" dirty="0" smtClean="0"/>
              <a:t> </a:t>
            </a:r>
            <a:r>
              <a:rPr lang="en-US" dirty="0" err="1" smtClean="0"/>
              <a:t>giao</a:t>
            </a:r>
            <a:r>
              <a:rPr lang="en-US" dirty="0" smtClean="0"/>
              <a:t> </a:t>
            </a:r>
            <a:r>
              <a:rPr lang="en-US" dirty="0" err="1" smtClean="0"/>
              <a:t>diện</a:t>
            </a:r>
            <a:r>
              <a:rPr lang="en-US" dirty="0" smtClean="0"/>
              <a:t> </a:t>
            </a:r>
            <a:r>
              <a:rPr lang="en-US" dirty="0" err="1" smtClean="0"/>
              <a:t>đồ</a:t>
            </a:r>
            <a:r>
              <a:rPr lang="en-US" dirty="0" smtClean="0"/>
              <a:t> </a:t>
            </a:r>
            <a:r>
              <a:rPr lang="en-US" dirty="0" err="1" smtClean="0"/>
              <a:t>họa</a:t>
            </a:r>
            <a:r>
              <a:rPr lang="en-US" dirty="0" smtClean="0"/>
              <a:t> </a:t>
            </a:r>
            <a:r>
              <a:rPr lang="en-US" dirty="0" err="1" smtClean="0"/>
              <a:t>để</a:t>
            </a:r>
            <a:r>
              <a:rPr lang="en-US" dirty="0" smtClean="0"/>
              <a:t> </a:t>
            </a:r>
            <a:r>
              <a:rPr lang="en-US" dirty="0" err="1" smtClean="0"/>
              <a:t>tương</a:t>
            </a:r>
            <a:r>
              <a:rPr lang="en-US" dirty="0" smtClean="0"/>
              <a:t> </a:t>
            </a:r>
            <a:r>
              <a:rPr lang="en-US" dirty="0" err="1" smtClean="0"/>
              <a:t>tác</a:t>
            </a:r>
            <a:r>
              <a:rPr lang="en-US" dirty="0" smtClean="0"/>
              <a:t> </a:t>
            </a:r>
            <a:r>
              <a:rPr lang="en-US" dirty="0" err="1" smtClean="0"/>
              <a:t>với</a:t>
            </a:r>
            <a:r>
              <a:rPr lang="en-US" dirty="0" smtClean="0"/>
              <a:t> </a:t>
            </a:r>
            <a:r>
              <a:rPr lang="en-US" dirty="0" err="1" smtClean="0"/>
              <a:t>người</a:t>
            </a:r>
            <a:r>
              <a:rPr lang="en-US" dirty="0" smtClean="0"/>
              <a:t> </a:t>
            </a:r>
            <a:r>
              <a:rPr lang="en-US" dirty="0" err="1" smtClean="0"/>
              <a:t>dùng</a:t>
            </a:r>
            <a:r>
              <a:rPr lang="en-US" dirty="0" smtClean="0"/>
              <a:t>. </a:t>
            </a:r>
            <a:r>
              <a:rPr lang="en-US" dirty="0" err="1" smtClean="0"/>
              <a:t>Ví</a:t>
            </a:r>
            <a:r>
              <a:rPr lang="en-US" dirty="0" smtClean="0"/>
              <a:t> </a:t>
            </a:r>
            <a:r>
              <a:rPr lang="en-US" dirty="0" err="1" smtClean="0"/>
              <a:t>dụ</a:t>
            </a:r>
            <a:r>
              <a:rPr lang="en-US" dirty="0" smtClean="0"/>
              <a:t> </a:t>
            </a:r>
            <a:r>
              <a:rPr lang="en-US" dirty="0" err="1" smtClean="0"/>
              <a:t>như</a:t>
            </a:r>
            <a:r>
              <a:rPr lang="en-US" dirty="0" smtClean="0"/>
              <a:t>: window, frame, panel, button, </a:t>
            </a:r>
            <a:r>
              <a:rPr lang="en-US" dirty="0" err="1" smtClean="0"/>
              <a:t>textfield</a:t>
            </a:r>
            <a:r>
              <a:rPr lang="en-US" dirty="0" smtClean="0"/>
              <a:t>, </a:t>
            </a:r>
            <a:r>
              <a:rPr lang="en-US" dirty="0" err="1" smtClean="0"/>
              <a:t>textarea</a:t>
            </a:r>
            <a:r>
              <a:rPr lang="en-US" dirty="0" smtClean="0"/>
              <a:t>, </a:t>
            </a:r>
            <a:r>
              <a:rPr lang="en-US" dirty="0" err="1" smtClean="0"/>
              <a:t>listbox</a:t>
            </a:r>
            <a:r>
              <a:rPr lang="en-US" dirty="0" smtClean="0"/>
              <a:t>, </a:t>
            </a:r>
            <a:r>
              <a:rPr lang="en-US" dirty="0" smtClean="0"/>
              <a:t>….</a:t>
            </a:r>
            <a:r>
              <a:rPr lang="en-US" dirty="0" err="1" smtClean="0"/>
              <a:t>phụ</a:t>
            </a:r>
            <a:r>
              <a:rPr lang="en-US" dirty="0" smtClean="0"/>
              <a:t> </a:t>
            </a:r>
            <a:r>
              <a:rPr lang="en-US" dirty="0" err="1" smtClean="0"/>
              <a:t>thuộc</a:t>
            </a:r>
            <a:r>
              <a:rPr lang="en-US" dirty="0" smtClean="0"/>
              <a:t> </a:t>
            </a:r>
            <a:r>
              <a:rPr lang="en-US" dirty="0" err="1" smtClean="0"/>
              <a:t>vào</a:t>
            </a:r>
            <a:r>
              <a:rPr lang="en-US" dirty="0" smtClean="0"/>
              <a:t> </a:t>
            </a:r>
            <a:r>
              <a:rPr lang="en-US" dirty="0" err="1" smtClean="0"/>
              <a:t>gói</a:t>
            </a:r>
            <a:r>
              <a:rPr lang="en-US" dirty="0" smtClean="0"/>
              <a:t> AWT</a:t>
            </a:r>
            <a:endParaRPr lang="en-US" dirty="0" smtClean="0"/>
          </a:p>
          <a:p>
            <a:r>
              <a:rPr lang="en-US" dirty="0" err="1" smtClean="0"/>
              <a:t>Gói</a:t>
            </a:r>
            <a:r>
              <a:rPr lang="en-US" dirty="0" smtClean="0"/>
              <a:t> AWT</a:t>
            </a:r>
            <a:endParaRPr lang="en-US" dirty="0"/>
          </a:p>
        </p:txBody>
      </p:sp>
    </p:spTree>
    <p:extLst>
      <p:ext uri="{BB962C8B-B14F-4D97-AF65-F5344CB8AC3E}">
        <p14:creationId xmlns:p14="http://schemas.microsoft.com/office/powerpoint/2010/main" val="596067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7955"/>
            <a:ext cx="10515600" cy="1543685"/>
          </a:xfrm>
        </p:spPr>
        <p:txBody>
          <a:bodyPr>
            <a:noAutofit/>
          </a:bodyPr>
          <a:lstStyle/>
          <a:p>
            <a:r>
              <a:rPr lang="vi-VN" sz="2400" b="1" dirty="0"/>
              <a:t>Ví dụ</a:t>
            </a:r>
            <a:r>
              <a:rPr lang="vi-VN" sz="2400" dirty="0"/>
              <a:t>: Chương trình tên MouseTracker bên dưới minh họa </a:t>
            </a:r>
            <a:r>
              <a:rPr lang="vi-VN" sz="2400" dirty="0" smtClean="0"/>
              <a:t>việc</a:t>
            </a:r>
            <a:r>
              <a:rPr lang="en-US" sz="2400" dirty="0" smtClean="0"/>
              <a:t> </a:t>
            </a:r>
            <a:r>
              <a:rPr lang="vi-VN" sz="2400" dirty="0" smtClean="0"/>
              <a:t>dùng </a:t>
            </a:r>
            <a:r>
              <a:rPr lang="vi-VN" sz="2400" dirty="0"/>
              <a:t>những phương thức của các interfaces MouseListener </a:t>
            </a:r>
            <a:r>
              <a:rPr lang="vi-VN" sz="2400" dirty="0" smtClean="0"/>
              <a:t>và</a:t>
            </a:r>
            <a:r>
              <a:rPr lang="en-US" sz="2400" dirty="0" smtClean="0"/>
              <a:t> </a:t>
            </a:r>
            <a:r>
              <a:rPr lang="en-US" sz="2400" dirty="0" err="1" smtClean="0"/>
              <a:t>MouseMotionListener</a:t>
            </a:r>
            <a:r>
              <a:rPr lang="en-US" sz="2400" dirty="0" smtClean="0"/>
              <a:t> </a:t>
            </a:r>
            <a:r>
              <a:rPr lang="en-US" sz="2400" dirty="0" err="1"/>
              <a:t>để</a:t>
            </a:r>
            <a:r>
              <a:rPr lang="en-US" sz="2400" dirty="0"/>
              <a:t> “</a:t>
            </a:r>
            <a:r>
              <a:rPr lang="en-US" sz="2400" dirty="0" err="1"/>
              <a:t>bẫy</a:t>
            </a:r>
            <a:r>
              <a:rPr lang="en-US" sz="2400" dirty="0"/>
              <a:t>” </a:t>
            </a:r>
            <a:r>
              <a:rPr lang="en-US" sz="2400" dirty="0" err="1"/>
              <a:t>và</a:t>
            </a:r>
            <a:r>
              <a:rPr lang="en-US" sz="2400" dirty="0"/>
              <a:t> </a:t>
            </a:r>
            <a:r>
              <a:rPr lang="en-US" sz="2400" dirty="0" err="1"/>
              <a:t>xử</a:t>
            </a:r>
            <a:r>
              <a:rPr lang="en-US" sz="2400" dirty="0"/>
              <a:t> </a:t>
            </a:r>
            <a:r>
              <a:rPr lang="en-US" sz="2400" dirty="0" err="1"/>
              <a:t>lý</a:t>
            </a:r>
            <a:r>
              <a:rPr lang="en-US" sz="2400" dirty="0"/>
              <a:t> </a:t>
            </a:r>
            <a:r>
              <a:rPr lang="en-US" sz="2400" dirty="0" err="1" smtClean="0"/>
              <a:t>các</a:t>
            </a:r>
            <a:r>
              <a:rPr lang="en-US" sz="2400" dirty="0" smtClean="0"/>
              <a:t> </a:t>
            </a:r>
            <a:r>
              <a:rPr lang="en-US" sz="2400" dirty="0" err="1"/>
              <a:t>sự</a:t>
            </a:r>
            <a:r>
              <a:rPr lang="en-US" sz="2400" dirty="0"/>
              <a:t> </a:t>
            </a:r>
            <a:r>
              <a:rPr lang="en-US" sz="2400" dirty="0" err="1"/>
              <a:t>kiện</a:t>
            </a:r>
            <a:r>
              <a:rPr lang="en-US" sz="2400" dirty="0"/>
              <a:t> </a:t>
            </a:r>
            <a:r>
              <a:rPr lang="en-US" sz="2400" dirty="0" err="1" smtClean="0"/>
              <a:t>chuột</a:t>
            </a:r>
            <a:r>
              <a:rPr lang="en-US" sz="2400" dirty="0" smtClean="0"/>
              <a:t> </a:t>
            </a:r>
            <a:r>
              <a:rPr lang="vi-VN" sz="2400" dirty="0" smtClean="0"/>
              <a:t>tương </a:t>
            </a:r>
            <a:r>
              <a:rPr lang="vi-VN" sz="2400" dirty="0"/>
              <a:t>ứng.</a:t>
            </a:r>
            <a:endParaRPr lang="en-US" sz="2400" dirty="0"/>
          </a:p>
        </p:txBody>
      </p:sp>
      <p:pic>
        <p:nvPicPr>
          <p:cNvPr id="4" name="Content Placeholder 3"/>
          <p:cNvPicPr>
            <a:picLocks noGrp="1" noChangeAspect="1"/>
          </p:cNvPicPr>
          <p:nvPr>
            <p:ph idx="1"/>
          </p:nvPr>
        </p:nvPicPr>
        <p:blipFill>
          <a:blip r:embed="rId2"/>
          <a:stretch>
            <a:fillRect/>
          </a:stretch>
        </p:blipFill>
        <p:spPr>
          <a:xfrm>
            <a:off x="0" y="1539875"/>
            <a:ext cx="4389120" cy="4351338"/>
          </a:xfrm>
          <a:prstGeom prst="rect">
            <a:avLst/>
          </a:prstGeom>
        </p:spPr>
      </p:pic>
      <p:pic>
        <p:nvPicPr>
          <p:cNvPr id="5" name="Picture 4"/>
          <p:cNvPicPr>
            <a:picLocks noChangeAspect="1"/>
          </p:cNvPicPr>
          <p:nvPr/>
        </p:nvPicPr>
        <p:blipFill>
          <a:blip r:embed="rId3"/>
          <a:stretch>
            <a:fillRect/>
          </a:stretch>
        </p:blipFill>
        <p:spPr>
          <a:xfrm>
            <a:off x="4469130" y="1409700"/>
            <a:ext cx="4080510" cy="1722120"/>
          </a:xfrm>
          <a:prstGeom prst="rect">
            <a:avLst/>
          </a:prstGeom>
        </p:spPr>
      </p:pic>
      <p:pic>
        <p:nvPicPr>
          <p:cNvPr id="6" name="Picture 5"/>
          <p:cNvPicPr>
            <a:picLocks noChangeAspect="1"/>
          </p:cNvPicPr>
          <p:nvPr/>
        </p:nvPicPr>
        <p:blipFill>
          <a:blip r:embed="rId4"/>
          <a:stretch>
            <a:fillRect/>
          </a:stretch>
        </p:blipFill>
        <p:spPr>
          <a:xfrm>
            <a:off x="4625340" y="2942749"/>
            <a:ext cx="3394710" cy="659130"/>
          </a:xfrm>
          <a:prstGeom prst="rect">
            <a:avLst/>
          </a:prstGeom>
        </p:spPr>
      </p:pic>
      <p:pic>
        <p:nvPicPr>
          <p:cNvPr id="7" name="Picture 6"/>
          <p:cNvPicPr>
            <a:picLocks noChangeAspect="1"/>
          </p:cNvPicPr>
          <p:nvPr/>
        </p:nvPicPr>
        <p:blipFill>
          <a:blip r:embed="rId5"/>
          <a:stretch>
            <a:fillRect/>
          </a:stretch>
        </p:blipFill>
        <p:spPr>
          <a:xfrm>
            <a:off x="4217671" y="3485834"/>
            <a:ext cx="4846319" cy="2663506"/>
          </a:xfrm>
          <a:prstGeom prst="rect">
            <a:avLst/>
          </a:prstGeom>
        </p:spPr>
      </p:pic>
      <p:pic>
        <p:nvPicPr>
          <p:cNvPr id="8" name="Picture 7"/>
          <p:cNvPicPr>
            <a:picLocks noChangeAspect="1"/>
          </p:cNvPicPr>
          <p:nvPr/>
        </p:nvPicPr>
        <p:blipFill>
          <a:blip r:embed="rId6"/>
          <a:stretch>
            <a:fillRect/>
          </a:stretch>
        </p:blipFill>
        <p:spPr>
          <a:xfrm>
            <a:off x="8996839" y="1314292"/>
            <a:ext cx="3183732" cy="4835048"/>
          </a:xfrm>
          <a:prstGeom prst="rect">
            <a:avLst/>
          </a:prstGeom>
        </p:spPr>
      </p:pic>
    </p:spTree>
    <p:extLst>
      <p:ext uri="{BB962C8B-B14F-4D97-AF65-F5344CB8AC3E}">
        <p14:creationId xmlns:p14="http://schemas.microsoft.com/office/powerpoint/2010/main" val="859866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
            <a:ext cx="4743450" cy="2286000"/>
          </a:xfrm>
          <a:prstGeom prst="rect">
            <a:avLst/>
          </a:prstGeom>
        </p:spPr>
      </p:pic>
      <p:pic>
        <p:nvPicPr>
          <p:cNvPr id="5" name="Picture 4"/>
          <p:cNvPicPr>
            <a:picLocks noChangeAspect="1"/>
          </p:cNvPicPr>
          <p:nvPr/>
        </p:nvPicPr>
        <p:blipFill>
          <a:blip r:embed="rId3"/>
          <a:stretch>
            <a:fillRect/>
          </a:stretch>
        </p:blipFill>
        <p:spPr>
          <a:xfrm>
            <a:off x="104775" y="2286001"/>
            <a:ext cx="4638676" cy="3177539"/>
          </a:xfrm>
          <a:prstGeom prst="rect">
            <a:avLst/>
          </a:prstGeom>
        </p:spPr>
      </p:pic>
      <p:pic>
        <p:nvPicPr>
          <p:cNvPr id="6" name="Picture 5"/>
          <p:cNvPicPr>
            <a:picLocks noChangeAspect="1"/>
          </p:cNvPicPr>
          <p:nvPr/>
        </p:nvPicPr>
        <p:blipFill>
          <a:blip r:embed="rId4"/>
          <a:stretch>
            <a:fillRect/>
          </a:stretch>
        </p:blipFill>
        <p:spPr>
          <a:xfrm>
            <a:off x="5171122" y="762000"/>
            <a:ext cx="6467475" cy="4876800"/>
          </a:xfrm>
          <a:prstGeom prst="rect">
            <a:avLst/>
          </a:prstGeom>
        </p:spPr>
      </p:pic>
    </p:spTree>
    <p:extLst>
      <p:ext uri="{BB962C8B-B14F-4D97-AF65-F5344CB8AC3E}">
        <p14:creationId xmlns:p14="http://schemas.microsoft.com/office/powerpoint/2010/main" val="30207758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a:t>
            </a:r>
            <a:r>
              <a:rPr lang="en-US" dirty="0" err="1" smtClean="0"/>
              <a:t>Xử</a:t>
            </a:r>
            <a:r>
              <a:rPr lang="en-US" dirty="0" smtClean="0"/>
              <a:t> </a:t>
            </a:r>
            <a:r>
              <a:rPr lang="en-US" dirty="0" err="1" smtClean="0"/>
              <a:t>lý</a:t>
            </a:r>
            <a:r>
              <a:rPr lang="en-US" dirty="0" smtClean="0"/>
              <a:t> </a:t>
            </a:r>
            <a:r>
              <a:rPr lang="en-US" dirty="0" err="1" smtClean="0"/>
              <a:t>sự</a:t>
            </a:r>
            <a:r>
              <a:rPr lang="en-US" dirty="0" smtClean="0"/>
              <a:t> </a:t>
            </a:r>
            <a:r>
              <a:rPr lang="en-US" dirty="0" err="1" smtClean="0"/>
              <a:t>kiện</a:t>
            </a:r>
            <a:r>
              <a:rPr lang="en-US" dirty="0" smtClean="0"/>
              <a:t> </a:t>
            </a:r>
            <a:r>
              <a:rPr lang="en-US" dirty="0" err="1" smtClean="0"/>
              <a:t>bàn</a:t>
            </a:r>
            <a:r>
              <a:rPr lang="en-US" dirty="0" smtClean="0"/>
              <a:t> </a:t>
            </a:r>
            <a:r>
              <a:rPr lang="en-US" dirty="0" err="1" smtClean="0"/>
              <a:t>phím</a:t>
            </a:r>
            <a:endParaRPr lang="en-US" dirty="0"/>
          </a:p>
        </p:txBody>
      </p:sp>
      <p:sp>
        <p:nvSpPr>
          <p:cNvPr id="3" name="Content Placeholder 2"/>
          <p:cNvSpPr>
            <a:spLocks noGrp="1"/>
          </p:cNvSpPr>
          <p:nvPr>
            <p:ph idx="1"/>
          </p:nvPr>
        </p:nvSpPr>
        <p:spPr>
          <a:xfrm>
            <a:off x="838200" y="1471295"/>
            <a:ext cx="10515600" cy="2049145"/>
          </a:xfrm>
        </p:spPr>
        <p:txBody>
          <a:bodyPr>
            <a:noAutofit/>
          </a:bodyPr>
          <a:lstStyle/>
          <a:p>
            <a:r>
              <a:rPr lang="en-US" sz="2400" dirty="0" err="1"/>
              <a:t>Để</a:t>
            </a:r>
            <a:r>
              <a:rPr lang="en-US" sz="2400" dirty="0"/>
              <a:t> </a:t>
            </a:r>
            <a:r>
              <a:rPr lang="en-US" sz="2400" dirty="0" err="1"/>
              <a:t>xử</a:t>
            </a:r>
            <a:r>
              <a:rPr lang="en-US" sz="2400" dirty="0"/>
              <a:t> </a:t>
            </a:r>
            <a:r>
              <a:rPr lang="en-US" sz="2400" dirty="0" err="1"/>
              <a:t>lý</a:t>
            </a:r>
            <a:r>
              <a:rPr lang="en-US" sz="2400" dirty="0"/>
              <a:t> </a:t>
            </a:r>
            <a:r>
              <a:rPr lang="en-US" sz="2400" dirty="0" err="1"/>
              <a:t>sự</a:t>
            </a:r>
            <a:r>
              <a:rPr lang="en-US" sz="2400" dirty="0"/>
              <a:t> </a:t>
            </a:r>
            <a:r>
              <a:rPr lang="en-US" sz="2400" dirty="0" err="1"/>
              <a:t>kiện</a:t>
            </a:r>
            <a:r>
              <a:rPr lang="en-US" sz="2400" dirty="0"/>
              <a:t> </a:t>
            </a:r>
            <a:r>
              <a:rPr lang="en-US" sz="2400" dirty="0" err="1"/>
              <a:t>bàn</a:t>
            </a:r>
            <a:r>
              <a:rPr lang="en-US" sz="2400" dirty="0"/>
              <a:t> </a:t>
            </a:r>
            <a:r>
              <a:rPr lang="en-US" sz="2400" dirty="0" err="1"/>
              <a:t>phím</a:t>
            </a:r>
            <a:r>
              <a:rPr lang="en-US" sz="2400" dirty="0"/>
              <a:t> java </a:t>
            </a:r>
            <a:r>
              <a:rPr lang="en-US" sz="2400" dirty="0" err="1"/>
              <a:t>hỗ</a:t>
            </a:r>
            <a:r>
              <a:rPr lang="en-US" sz="2400" dirty="0"/>
              <a:t> </a:t>
            </a:r>
            <a:r>
              <a:rPr lang="en-US" sz="2400" dirty="0" err="1"/>
              <a:t>trợ</a:t>
            </a:r>
            <a:r>
              <a:rPr lang="en-US" sz="2400" dirty="0"/>
              <a:t> </a:t>
            </a:r>
            <a:r>
              <a:rPr lang="en-US" sz="2400" dirty="0" err="1"/>
              <a:t>một</a:t>
            </a:r>
            <a:r>
              <a:rPr lang="en-US" sz="2400" dirty="0"/>
              <a:t> </a:t>
            </a:r>
            <a:r>
              <a:rPr lang="en-US" sz="2400" dirty="0" err="1"/>
              <a:t>bộ</a:t>
            </a:r>
            <a:r>
              <a:rPr lang="en-US" sz="2400" dirty="0"/>
              <a:t> </a:t>
            </a:r>
            <a:r>
              <a:rPr lang="en-US" sz="2400" dirty="0" err="1"/>
              <a:t>lắng</a:t>
            </a:r>
            <a:r>
              <a:rPr lang="en-US" sz="2400" dirty="0"/>
              <a:t> </a:t>
            </a:r>
            <a:r>
              <a:rPr lang="en-US" sz="2400" dirty="0" err="1"/>
              <a:t>nghe</a:t>
            </a:r>
            <a:r>
              <a:rPr lang="en-US" sz="2400" dirty="0"/>
              <a:t> </a:t>
            </a:r>
            <a:r>
              <a:rPr lang="en-US" sz="2400" dirty="0" err="1" smtClean="0"/>
              <a:t>sự</a:t>
            </a:r>
            <a:r>
              <a:rPr lang="en-US" sz="2400" dirty="0" smtClean="0"/>
              <a:t> </a:t>
            </a:r>
            <a:r>
              <a:rPr lang="vi-VN" sz="2400" dirty="0" smtClean="0"/>
              <a:t>kiện </a:t>
            </a:r>
            <a:r>
              <a:rPr lang="vi-VN" sz="2400" dirty="0"/>
              <a:t>đó là interface </a:t>
            </a:r>
            <a:r>
              <a:rPr lang="vi-VN" sz="2400" i="1" dirty="0"/>
              <a:t>KeyListener</a:t>
            </a:r>
            <a:r>
              <a:rPr lang="vi-VN" sz="2400" dirty="0"/>
              <a:t>. Một sự kiện bàn phím </a:t>
            </a:r>
            <a:r>
              <a:rPr lang="vi-VN" sz="2400" dirty="0" smtClean="0"/>
              <a:t>được</a:t>
            </a:r>
            <a:r>
              <a:rPr lang="en-US" sz="2400" dirty="0" smtClean="0"/>
              <a:t> </a:t>
            </a:r>
            <a:r>
              <a:rPr lang="vi-VN" sz="2400" dirty="0" smtClean="0"/>
              <a:t>phát </a:t>
            </a:r>
            <a:r>
              <a:rPr lang="vi-VN" sz="2400" dirty="0"/>
              <a:t>sinh khi người dùng nhấn và nhả một phím trên bàn </a:t>
            </a:r>
            <a:r>
              <a:rPr lang="vi-VN" sz="2400" dirty="0" smtClean="0"/>
              <a:t>phím.Một </a:t>
            </a:r>
            <a:r>
              <a:rPr lang="vi-VN" sz="2400" dirty="0"/>
              <a:t>lớp hiện thực </a:t>
            </a:r>
            <a:r>
              <a:rPr lang="vi-VN" sz="2400" i="1" dirty="0"/>
              <a:t>KeyListener </a:t>
            </a:r>
            <a:r>
              <a:rPr lang="vi-VN" sz="2400" dirty="0"/>
              <a:t>phải cài đặt các phương </a:t>
            </a:r>
            <a:r>
              <a:rPr lang="vi-VN" sz="2400" dirty="0" smtClean="0"/>
              <a:t>thức</a:t>
            </a:r>
            <a:r>
              <a:rPr lang="en-US" sz="2400" dirty="0" smtClean="0"/>
              <a:t> k</a:t>
            </a:r>
            <a:r>
              <a:rPr lang="vi-VN" sz="2400" i="1" dirty="0" smtClean="0"/>
              <a:t>eyPressed</a:t>
            </a:r>
            <a:r>
              <a:rPr lang="vi-VN" sz="2400" dirty="0"/>
              <a:t>, </a:t>
            </a:r>
            <a:r>
              <a:rPr lang="vi-VN" sz="2400" i="1" dirty="0"/>
              <a:t>keyReleased </a:t>
            </a:r>
            <a:r>
              <a:rPr lang="vi-VN" sz="2400" dirty="0"/>
              <a:t>và </a:t>
            </a:r>
            <a:r>
              <a:rPr lang="vi-VN" sz="2400" i="1" dirty="0"/>
              <a:t>keyTyped</a:t>
            </a:r>
            <a:r>
              <a:rPr lang="vi-VN" sz="2400" dirty="0"/>
              <a:t>. Mỗi phương thức này </a:t>
            </a:r>
            <a:r>
              <a:rPr lang="vi-VN" sz="2400" dirty="0" smtClean="0"/>
              <a:t>có</a:t>
            </a:r>
            <a:r>
              <a:rPr lang="en-US" sz="2400" dirty="0" smtClean="0"/>
              <a:t> </a:t>
            </a:r>
            <a:r>
              <a:rPr lang="vi-VN" sz="2400" dirty="0" smtClean="0"/>
              <a:t>một </a:t>
            </a:r>
            <a:r>
              <a:rPr lang="vi-VN" sz="2400" dirty="0"/>
              <a:t>tham số là một đối tượng kiểu </a:t>
            </a:r>
            <a:r>
              <a:rPr lang="vi-VN" sz="2400" i="1" dirty="0"/>
              <a:t>KeyEvent</a:t>
            </a:r>
            <a:r>
              <a:rPr lang="vi-VN" sz="2400" dirty="0"/>
              <a:t>. </a:t>
            </a:r>
            <a:r>
              <a:rPr lang="vi-VN" sz="2400" i="1" dirty="0"/>
              <a:t>KeyEvent </a:t>
            </a:r>
            <a:r>
              <a:rPr lang="vi-VN" sz="2400" dirty="0"/>
              <a:t>là </a:t>
            </a:r>
            <a:r>
              <a:rPr lang="vi-VN" sz="2400" dirty="0" smtClean="0"/>
              <a:t>lớp</a:t>
            </a:r>
            <a:r>
              <a:rPr lang="en-US" sz="2400" dirty="0" smtClean="0"/>
              <a:t> con </a:t>
            </a:r>
            <a:r>
              <a:rPr lang="en-US" sz="2400" dirty="0" err="1"/>
              <a:t>của</a:t>
            </a:r>
            <a:r>
              <a:rPr lang="en-US" sz="2400" dirty="0"/>
              <a:t> </a:t>
            </a:r>
            <a:r>
              <a:rPr lang="en-US" sz="2400" dirty="0" err="1"/>
              <a:t>lớp</a:t>
            </a:r>
            <a:r>
              <a:rPr lang="en-US" sz="2400" dirty="0"/>
              <a:t> </a:t>
            </a:r>
            <a:r>
              <a:rPr lang="en-US" sz="2400" i="1" dirty="0" err="1"/>
              <a:t>InputEvent</a:t>
            </a:r>
            <a:r>
              <a:rPr lang="en-US" sz="2400" dirty="0" smtClean="0"/>
              <a:t>.  </a:t>
            </a:r>
            <a:endParaRPr lang="en-US" sz="2400" dirty="0"/>
          </a:p>
        </p:txBody>
      </p:sp>
      <p:pic>
        <p:nvPicPr>
          <p:cNvPr id="4" name="Picture 3"/>
          <p:cNvPicPr>
            <a:picLocks noChangeAspect="1"/>
          </p:cNvPicPr>
          <p:nvPr/>
        </p:nvPicPr>
        <p:blipFill>
          <a:blip r:embed="rId2"/>
          <a:stretch>
            <a:fillRect/>
          </a:stretch>
        </p:blipFill>
        <p:spPr>
          <a:xfrm>
            <a:off x="1958340" y="3520440"/>
            <a:ext cx="7353300" cy="3006090"/>
          </a:xfrm>
          <a:prstGeom prst="rect">
            <a:avLst/>
          </a:prstGeom>
        </p:spPr>
      </p:pic>
    </p:spTree>
    <p:extLst>
      <p:ext uri="{BB962C8B-B14F-4D97-AF65-F5344CB8AC3E}">
        <p14:creationId xmlns:p14="http://schemas.microsoft.com/office/powerpoint/2010/main" val="35596626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1325563"/>
          </a:xfrm>
        </p:spPr>
        <p:txBody>
          <a:bodyPr>
            <a:noAutofit/>
          </a:bodyPr>
          <a:lstStyle/>
          <a:p>
            <a:r>
              <a:rPr lang="vi-VN" sz="2400" b="1" dirty="0"/>
              <a:t>Ví dụ</a:t>
            </a:r>
            <a:r>
              <a:rPr lang="vi-VN" sz="2400" dirty="0"/>
              <a:t>: minh họa việc xử lý sự kiện chuột thông qua các </a:t>
            </a:r>
            <a:r>
              <a:rPr lang="vi-VN" sz="2400" dirty="0" smtClean="0"/>
              <a:t>phương</a:t>
            </a:r>
            <a:r>
              <a:rPr lang="en-US" sz="2400" dirty="0" smtClean="0"/>
              <a:t> </a:t>
            </a:r>
            <a:r>
              <a:rPr lang="vi-VN" sz="2400" dirty="0" smtClean="0"/>
              <a:t>thức </a:t>
            </a:r>
            <a:r>
              <a:rPr lang="vi-VN" sz="2400" dirty="0"/>
              <a:t>của interface </a:t>
            </a:r>
            <a:r>
              <a:rPr lang="vi-VN" sz="2400" i="1" dirty="0"/>
              <a:t>KeyListener</a:t>
            </a:r>
            <a:r>
              <a:rPr lang="vi-VN" sz="2400" dirty="0"/>
              <a:t>. Lớp </a:t>
            </a:r>
            <a:r>
              <a:rPr lang="vi-VN" sz="2400" i="1" dirty="0"/>
              <a:t>KeyDemo </a:t>
            </a:r>
            <a:r>
              <a:rPr lang="vi-VN" sz="2400" dirty="0"/>
              <a:t>bên dưới </a:t>
            </a:r>
            <a:r>
              <a:rPr lang="vi-VN" sz="2400" dirty="0" smtClean="0"/>
              <a:t>hiện</a:t>
            </a:r>
            <a:r>
              <a:rPr lang="en-US" sz="2400" dirty="0" smtClean="0"/>
              <a:t> </a:t>
            </a:r>
            <a:r>
              <a:rPr lang="vi-VN" sz="2400" dirty="0" smtClean="0"/>
              <a:t>thực </a:t>
            </a:r>
            <a:r>
              <a:rPr lang="vi-VN" sz="2400" dirty="0"/>
              <a:t>interface </a:t>
            </a:r>
            <a:r>
              <a:rPr lang="vi-VN" sz="2400" i="1" dirty="0"/>
              <a:t>KeyListener</a:t>
            </a:r>
            <a:r>
              <a:rPr lang="vi-VN" sz="2400" dirty="0"/>
              <a:t>, vì vậy tất cả 3 phương thức </a:t>
            </a:r>
            <a:r>
              <a:rPr lang="vi-VN" sz="2400" dirty="0" smtClean="0"/>
              <a:t>trong</a:t>
            </a:r>
            <a:r>
              <a:rPr lang="en-US" sz="2400" dirty="0" smtClean="0"/>
              <a:t> </a:t>
            </a:r>
            <a:r>
              <a:rPr lang="vi-VN" sz="2400" i="1" dirty="0" smtClean="0"/>
              <a:t>KeyListener </a:t>
            </a:r>
            <a:r>
              <a:rPr lang="vi-VN" sz="2400" dirty="0"/>
              <a:t>phải được cài đặt trong chương trình.</a:t>
            </a:r>
            <a:endParaRPr lang="en-US" sz="2400" dirty="0"/>
          </a:p>
        </p:txBody>
      </p:sp>
      <p:pic>
        <p:nvPicPr>
          <p:cNvPr id="4" name="Content Placeholder 3"/>
          <p:cNvPicPr>
            <a:picLocks noGrp="1" noChangeAspect="1"/>
          </p:cNvPicPr>
          <p:nvPr>
            <p:ph idx="1"/>
          </p:nvPr>
        </p:nvPicPr>
        <p:blipFill>
          <a:blip r:embed="rId2"/>
          <a:stretch>
            <a:fillRect/>
          </a:stretch>
        </p:blipFill>
        <p:spPr>
          <a:xfrm>
            <a:off x="0" y="1352391"/>
            <a:ext cx="5429250" cy="2522379"/>
          </a:xfrm>
          <a:prstGeom prst="rect">
            <a:avLst/>
          </a:prstGeom>
        </p:spPr>
      </p:pic>
      <p:pic>
        <p:nvPicPr>
          <p:cNvPr id="5" name="Picture 4"/>
          <p:cNvPicPr>
            <a:picLocks noChangeAspect="1"/>
          </p:cNvPicPr>
          <p:nvPr/>
        </p:nvPicPr>
        <p:blipFill>
          <a:blip r:embed="rId3"/>
          <a:stretch>
            <a:fillRect/>
          </a:stretch>
        </p:blipFill>
        <p:spPr>
          <a:xfrm>
            <a:off x="185737" y="3727133"/>
            <a:ext cx="5529263" cy="3039427"/>
          </a:xfrm>
          <a:prstGeom prst="rect">
            <a:avLst/>
          </a:prstGeom>
        </p:spPr>
      </p:pic>
      <p:pic>
        <p:nvPicPr>
          <p:cNvPr id="6" name="Picture 5"/>
          <p:cNvPicPr>
            <a:picLocks noChangeAspect="1"/>
          </p:cNvPicPr>
          <p:nvPr/>
        </p:nvPicPr>
        <p:blipFill>
          <a:blip r:embed="rId4"/>
          <a:stretch>
            <a:fillRect/>
          </a:stretch>
        </p:blipFill>
        <p:spPr>
          <a:xfrm>
            <a:off x="5715000" y="1462088"/>
            <a:ext cx="4705350" cy="3201352"/>
          </a:xfrm>
          <a:prstGeom prst="rect">
            <a:avLst/>
          </a:prstGeom>
        </p:spPr>
      </p:pic>
      <p:pic>
        <p:nvPicPr>
          <p:cNvPr id="7" name="Picture 6"/>
          <p:cNvPicPr>
            <a:picLocks noChangeAspect="1"/>
          </p:cNvPicPr>
          <p:nvPr/>
        </p:nvPicPr>
        <p:blipFill>
          <a:blip r:embed="rId5"/>
          <a:stretch>
            <a:fillRect/>
          </a:stretch>
        </p:blipFill>
        <p:spPr>
          <a:xfrm>
            <a:off x="5807393" y="4663440"/>
            <a:ext cx="4193858" cy="855346"/>
          </a:xfrm>
          <a:prstGeom prst="rect">
            <a:avLst/>
          </a:prstGeom>
        </p:spPr>
      </p:pic>
    </p:spTree>
    <p:extLst>
      <p:ext uri="{BB962C8B-B14F-4D97-AF65-F5344CB8AC3E}">
        <p14:creationId xmlns:p14="http://schemas.microsoft.com/office/powerpoint/2010/main" val="42528280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45415"/>
            <a:ext cx="4697730" cy="3660775"/>
          </a:xfrm>
          <a:prstGeom prst="rect">
            <a:avLst/>
          </a:prstGeom>
        </p:spPr>
      </p:pic>
      <p:pic>
        <p:nvPicPr>
          <p:cNvPr id="5" name="Picture 4"/>
          <p:cNvPicPr>
            <a:picLocks noChangeAspect="1"/>
          </p:cNvPicPr>
          <p:nvPr/>
        </p:nvPicPr>
        <p:blipFill>
          <a:blip r:embed="rId3"/>
          <a:stretch>
            <a:fillRect/>
          </a:stretch>
        </p:blipFill>
        <p:spPr>
          <a:xfrm>
            <a:off x="0" y="3806190"/>
            <a:ext cx="4487228" cy="1769745"/>
          </a:xfrm>
          <a:prstGeom prst="rect">
            <a:avLst/>
          </a:prstGeom>
        </p:spPr>
      </p:pic>
      <p:pic>
        <p:nvPicPr>
          <p:cNvPr id="6" name="Picture 5"/>
          <p:cNvPicPr>
            <a:picLocks noChangeAspect="1"/>
          </p:cNvPicPr>
          <p:nvPr/>
        </p:nvPicPr>
        <p:blipFill>
          <a:blip r:embed="rId4"/>
          <a:stretch>
            <a:fillRect/>
          </a:stretch>
        </p:blipFill>
        <p:spPr>
          <a:xfrm>
            <a:off x="5887403" y="145415"/>
            <a:ext cx="4855846" cy="1420495"/>
          </a:xfrm>
          <a:prstGeom prst="rect">
            <a:avLst/>
          </a:prstGeom>
        </p:spPr>
      </p:pic>
      <p:pic>
        <p:nvPicPr>
          <p:cNvPr id="7" name="Picture 6"/>
          <p:cNvPicPr>
            <a:picLocks noChangeAspect="1"/>
          </p:cNvPicPr>
          <p:nvPr/>
        </p:nvPicPr>
        <p:blipFill>
          <a:blip r:embed="rId5"/>
          <a:stretch>
            <a:fillRect/>
          </a:stretch>
        </p:blipFill>
        <p:spPr>
          <a:xfrm>
            <a:off x="5963127" y="1647348"/>
            <a:ext cx="4793934" cy="3404712"/>
          </a:xfrm>
          <a:prstGeom prst="rect">
            <a:avLst/>
          </a:prstGeom>
        </p:spPr>
      </p:pic>
      <p:pic>
        <p:nvPicPr>
          <p:cNvPr id="8" name="Picture 7"/>
          <p:cNvPicPr>
            <a:picLocks noChangeAspect="1"/>
          </p:cNvPicPr>
          <p:nvPr/>
        </p:nvPicPr>
        <p:blipFill>
          <a:blip r:embed="rId6"/>
          <a:stretch>
            <a:fillRect/>
          </a:stretch>
        </p:blipFill>
        <p:spPr>
          <a:xfrm>
            <a:off x="5901691" y="5178107"/>
            <a:ext cx="4941570" cy="1565593"/>
          </a:xfrm>
          <a:prstGeom prst="rect">
            <a:avLst/>
          </a:prstGeom>
        </p:spPr>
      </p:pic>
    </p:spTree>
    <p:extLst>
      <p:ext uri="{BB962C8B-B14F-4D97-AF65-F5344CB8AC3E}">
        <p14:creationId xmlns:p14="http://schemas.microsoft.com/office/powerpoint/2010/main" val="19608359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760" y="1953895"/>
            <a:ext cx="10515600" cy="1325563"/>
          </a:xfrm>
        </p:spPr>
        <p:txBody>
          <a:bodyPr/>
          <a:lstStyle/>
          <a:p>
            <a:r>
              <a:rPr lang="en-US" dirty="0" err="1" smtClean="0"/>
              <a:t>Sinh</a:t>
            </a:r>
            <a:r>
              <a:rPr lang="en-US" dirty="0" smtClean="0"/>
              <a:t> </a:t>
            </a:r>
            <a:r>
              <a:rPr lang="en-US" dirty="0" err="1" smtClean="0"/>
              <a:t>viên</a:t>
            </a:r>
            <a:r>
              <a:rPr lang="en-US" dirty="0" smtClean="0"/>
              <a:t> </a:t>
            </a:r>
            <a:r>
              <a:rPr lang="en-US" dirty="0" err="1" smtClean="0"/>
              <a:t>làm</a:t>
            </a:r>
            <a:r>
              <a:rPr lang="en-US" dirty="0" smtClean="0"/>
              <a:t> </a:t>
            </a:r>
            <a:r>
              <a:rPr lang="en-US" dirty="0" err="1" smtClean="0"/>
              <a:t>từ</a:t>
            </a:r>
            <a:r>
              <a:rPr lang="en-US" dirty="0" smtClean="0"/>
              <a:t> </a:t>
            </a:r>
            <a:r>
              <a:rPr lang="en-US" dirty="0" err="1" smtClean="0"/>
              <a:t>ví</a:t>
            </a:r>
            <a:r>
              <a:rPr lang="en-US" dirty="0" smtClean="0"/>
              <a:t> </a:t>
            </a:r>
            <a:r>
              <a:rPr lang="en-US" dirty="0" err="1" smtClean="0"/>
              <a:t>dụ</a:t>
            </a:r>
            <a:r>
              <a:rPr lang="en-US" dirty="0" smtClean="0"/>
              <a:t> 1 </a:t>
            </a:r>
            <a:r>
              <a:rPr lang="en-US" dirty="0" err="1" smtClean="0"/>
              <a:t>đến</a:t>
            </a:r>
            <a:r>
              <a:rPr lang="en-US" dirty="0" smtClean="0"/>
              <a:t> </a:t>
            </a:r>
            <a:r>
              <a:rPr lang="en-US" dirty="0" err="1" smtClean="0"/>
              <a:t>ví</a:t>
            </a:r>
            <a:r>
              <a:rPr lang="en-US" dirty="0" smtClean="0"/>
              <a:t> </a:t>
            </a:r>
            <a:r>
              <a:rPr lang="en-US" dirty="0" err="1" smtClean="0"/>
              <a:t>dụ</a:t>
            </a:r>
            <a:r>
              <a:rPr lang="en-US" dirty="0" smtClean="0"/>
              <a:t> 5 </a:t>
            </a:r>
            <a:r>
              <a:rPr lang="en-US" dirty="0" err="1" smtClean="0"/>
              <a:t>trang</a:t>
            </a:r>
            <a:r>
              <a:rPr lang="en-US" dirty="0" smtClean="0"/>
              <a:t> 115 </a:t>
            </a:r>
            <a:r>
              <a:rPr lang="en-US" dirty="0" err="1" smtClean="0"/>
              <a:t>đến</a:t>
            </a:r>
            <a:r>
              <a:rPr lang="en-US" dirty="0" smtClean="0"/>
              <a:t> </a:t>
            </a:r>
            <a:r>
              <a:rPr lang="en-US" dirty="0" err="1" smtClean="0"/>
              <a:t>trang</a:t>
            </a:r>
            <a:r>
              <a:rPr lang="en-US" dirty="0" smtClean="0"/>
              <a:t> 127 </a:t>
            </a:r>
            <a:r>
              <a:rPr lang="en-US" dirty="0" err="1" smtClean="0"/>
              <a:t>trong</a:t>
            </a:r>
            <a:r>
              <a:rPr lang="en-US" dirty="0" smtClean="0"/>
              <a:t> </a:t>
            </a:r>
            <a:r>
              <a:rPr lang="en-US" dirty="0" err="1" smtClean="0"/>
              <a:t>ebook</a:t>
            </a:r>
            <a:r>
              <a:rPr lang="en-US" dirty="0" smtClean="0"/>
              <a:t>.</a:t>
            </a:r>
            <a:endParaRPr lang="en-US" dirty="0"/>
          </a:p>
        </p:txBody>
      </p:sp>
    </p:spTree>
    <p:extLst>
      <p:ext uri="{BB962C8B-B14F-4D97-AF65-F5344CB8AC3E}">
        <p14:creationId xmlns:p14="http://schemas.microsoft.com/office/powerpoint/2010/main" val="34646966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Giao</a:t>
            </a:r>
            <a:r>
              <a:rPr lang="en-US" dirty="0" smtClean="0"/>
              <a:t> </a:t>
            </a:r>
            <a:r>
              <a:rPr lang="en-US" dirty="0" err="1" smtClean="0"/>
              <a:t>diện</a:t>
            </a:r>
            <a:r>
              <a:rPr lang="en-US" dirty="0" smtClean="0"/>
              <a:t> demo</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48599" y="2097971"/>
            <a:ext cx="4877481" cy="3258005"/>
          </a:xfrm>
          <a:prstGeom prst="rect">
            <a:avLst/>
          </a:prstGeom>
          <a:noFill/>
          <a:ln>
            <a:noFill/>
          </a:ln>
        </p:spPr>
      </p:pic>
    </p:spTree>
    <p:extLst>
      <p:ext uri="{BB962C8B-B14F-4D97-AF65-F5344CB8AC3E}">
        <p14:creationId xmlns:p14="http://schemas.microsoft.com/office/powerpoint/2010/main" val="1086939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Giới</a:t>
            </a:r>
            <a:r>
              <a:rPr lang="en-US" dirty="0" smtClean="0"/>
              <a:t> </a:t>
            </a:r>
            <a:r>
              <a:rPr lang="en-US" dirty="0" err="1" smtClean="0"/>
              <a:t>thiệu</a:t>
            </a:r>
            <a:r>
              <a:rPr lang="en-US" dirty="0" smtClean="0"/>
              <a:t> </a:t>
            </a:r>
            <a:r>
              <a:rPr lang="en-US" dirty="0" err="1" smtClean="0"/>
              <a:t>thư</a:t>
            </a:r>
            <a:r>
              <a:rPr lang="en-US" dirty="0" smtClean="0"/>
              <a:t> </a:t>
            </a:r>
            <a:r>
              <a:rPr lang="en-US" dirty="0" err="1" smtClean="0"/>
              <a:t>viện</a:t>
            </a:r>
            <a:r>
              <a:rPr lang="en-US" dirty="0" smtClean="0"/>
              <a:t> Swing</a:t>
            </a:r>
            <a:endParaRPr lang="en-US" dirty="0"/>
          </a:p>
        </p:txBody>
      </p:sp>
      <p:sp>
        <p:nvSpPr>
          <p:cNvPr id="3" name="Content Placeholder 2"/>
          <p:cNvSpPr>
            <a:spLocks noGrp="1"/>
          </p:cNvSpPr>
          <p:nvPr>
            <p:ph idx="1"/>
          </p:nvPr>
        </p:nvSpPr>
        <p:spPr/>
        <p:txBody>
          <a:bodyPr/>
          <a:lstStyle/>
          <a:p>
            <a:r>
              <a:rPr lang="vi-VN" dirty="0"/>
              <a:t>Java Swing là một phần của Java Foundation Classes (JFC) được sử dụng để tạo các ứng dụng Window-Based. Nó được xây dựng ở trên cùng của AWT (Abstract Windowing Toolkit) API và được viết hoàn toàn bằng Java.</a:t>
            </a:r>
          </a:p>
          <a:p>
            <a:r>
              <a:rPr lang="vi-VN" dirty="0"/>
              <a:t>Không giống AWT, Java Swing cung cấp các thành phần (Component) gọn nhẹ và độc lập nền tảng. Javax.swing. Package cung cấp các lớp cho Java Swing chảng hạn như JButton, JTextField, JTextArea, JRadioButton, JCheckbox, JMenu, JColorChooser, …</a:t>
            </a:r>
          </a:p>
          <a:p>
            <a:endParaRPr lang="en-US" dirty="0"/>
          </a:p>
        </p:txBody>
      </p:sp>
    </p:spTree>
    <p:extLst>
      <p:ext uri="{BB962C8B-B14F-4D97-AF65-F5344CB8AC3E}">
        <p14:creationId xmlns:p14="http://schemas.microsoft.com/office/powerpoint/2010/main" val="25069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Điểm</a:t>
            </a:r>
            <a:r>
              <a:rPr lang="en-US" dirty="0"/>
              <a:t> </a:t>
            </a:r>
            <a:r>
              <a:rPr lang="en-US" dirty="0" err="1"/>
              <a:t>khác</a:t>
            </a:r>
            <a:r>
              <a:rPr lang="en-US" dirty="0"/>
              <a:t> </a:t>
            </a:r>
            <a:r>
              <a:rPr lang="en-US" dirty="0" err="1"/>
              <a:t>nhau</a:t>
            </a:r>
            <a:r>
              <a:rPr lang="en-US" dirty="0"/>
              <a:t> </a:t>
            </a:r>
            <a:r>
              <a:rPr lang="en-US" dirty="0" err="1"/>
              <a:t>giữa</a:t>
            </a:r>
            <a:r>
              <a:rPr lang="en-US" dirty="0"/>
              <a:t> AWT </a:t>
            </a:r>
            <a:r>
              <a:rPr lang="en-US" dirty="0" err="1"/>
              <a:t>và</a:t>
            </a:r>
            <a:r>
              <a:rPr lang="en-US" dirty="0"/>
              <a:t> Swing</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91747996"/>
              </p:ext>
            </p:extLst>
          </p:nvPr>
        </p:nvGraphicFramePr>
        <p:xfrm>
          <a:off x="1104900" y="1411160"/>
          <a:ext cx="8762999" cy="4370819"/>
        </p:xfrm>
        <a:graphic>
          <a:graphicData uri="http://schemas.openxmlformats.org/drawingml/2006/table">
            <a:tbl>
              <a:tblPr/>
              <a:tblGrid>
                <a:gridCol w="4375065"/>
                <a:gridCol w="4387934"/>
              </a:tblGrid>
              <a:tr h="369204">
                <a:tc>
                  <a:txBody>
                    <a:bodyPr/>
                    <a:lstStyle/>
                    <a:p>
                      <a:pPr algn="l" fontAlgn="t"/>
                      <a:r>
                        <a:rPr lang="en-US" sz="1600">
                          <a:effectLst/>
                        </a:rPr>
                        <a:t>Java AWT</a:t>
                      </a: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c>
                  <a:txBody>
                    <a:bodyPr/>
                    <a:lstStyle/>
                    <a:p>
                      <a:pPr algn="l" fontAlgn="t"/>
                      <a:r>
                        <a:rPr lang="en-US" sz="1600">
                          <a:effectLst/>
                        </a:rPr>
                        <a:t>Java Swing</a:t>
                      </a: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r>
              <a:tr h="606550">
                <a:tc>
                  <a:txBody>
                    <a:bodyPr/>
                    <a:lstStyle/>
                    <a:p>
                      <a:pPr fontAlgn="t"/>
                      <a:r>
                        <a:rPr lang="en-US" sz="1600">
                          <a:effectLst/>
                        </a:rPr>
                        <a:t>Các thành phần AWT là </a:t>
                      </a:r>
                      <a:r>
                        <a:rPr lang="en-US" sz="1600" b="1">
                          <a:effectLst/>
                        </a:rPr>
                        <a:t>phụ thuộc nền tảng</a:t>
                      </a:r>
                      <a:endParaRPr lang="en-US" sz="1600">
                        <a:effectLst/>
                      </a:endParaRP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Các thành phần Java Swing là </a:t>
                      </a:r>
                      <a:r>
                        <a:rPr lang="en-US" sz="1600" b="1">
                          <a:effectLst/>
                        </a:rPr>
                        <a:t>độc lập nền tảng</a:t>
                      </a:r>
                      <a:endParaRPr lang="en-US" sz="1600">
                        <a:effectLst/>
                      </a:endParaRP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369204">
                <a:tc>
                  <a:txBody>
                    <a:bodyPr/>
                    <a:lstStyle/>
                    <a:p>
                      <a:pPr fontAlgn="t"/>
                      <a:r>
                        <a:rPr lang="en-US" sz="1600">
                          <a:effectLst/>
                        </a:rPr>
                        <a:t>Các thành phần AWT là </a:t>
                      </a:r>
                      <a:r>
                        <a:rPr lang="en-US" sz="1600" b="1">
                          <a:effectLst/>
                        </a:rPr>
                        <a:t>nặng</a:t>
                      </a:r>
                      <a:endParaRPr lang="en-US" sz="1600">
                        <a:effectLst/>
                      </a:endParaRP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Các thành phần Swing là </a:t>
                      </a:r>
                      <a:r>
                        <a:rPr lang="en-US" sz="1600" b="1">
                          <a:effectLst/>
                        </a:rPr>
                        <a:t>gọn nhẹ</a:t>
                      </a:r>
                      <a:endParaRPr lang="en-US" sz="1600">
                        <a:effectLst/>
                      </a:endParaRP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369204">
                <a:tc>
                  <a:txBody>
                    <a:bodyPr/>
                    <a:lstStyle/>
                    <a:p>
                      <a:pPr fontAlgn="t"/>
                      <a:r>
                        <a:rPr lang="en-US" sz="1600" dirty="0">
                          <a:effectLst/>
                        </a:rPr>
                        <a:t>AWT </a:t>
                      </a:r>
                      <a:r>
                        <a:rPr lang="en-US" sz="1600" b="1" dirty="0" err="1">
                          <a:effectLst/>
                        </a:rPr>
                        <a:t>không</a:t>
                      </a:r>
                      <a:r>
                        <a:rPr lang="en-US" sz="1600" dirty="0">
                          <a:effectLst/>
                        </a:rPr>
                        <a:t> </a:t>
                      </a:r>
                      <a:r>
                        <a:rPr lang="en-US" sz="1600" dirty="0" err="1">
                          <a:effectLst/>
                        </a:rPr>
                        <a:t>hỗ</a:t>
                      </a:r>
                      <a:r>
                        <a:rPr lang="en-US" sz="1600" dirty="0">
                          <a:effectLst/>
                        </a:rPr>
                        <a:t> </a:t>
                      </a:r>
                      <a:r>
                        <a:rPr lang="en-US" sz="1600" dirty="0" err="1">
                          <a:effectLst/>
                        </a:rPr>
                        <a:t>trợ</a:t>
                      </a:r>
                      <a:r>
                        <a:rPr lang="en-US" sz="1600" dirty="0">
                          <a:effectLst/>
                        </a:rPr>
                        <a:t> pluggable </a:t>
                      </a:r>
                      <a:r>
                        <a:rPr lang="en-US" sz="1600" dirty="0" smtClean="0">
                          <a:effectLst/>
                        </a:rPr>
                        <a:t>L&amp;F (Look</a:t>
                      </a:r>
                      <a:r>
                        <a:rPr lang="en-US" sz="1600" baseline="0" dirty="0" smtClean="0">
                          <a:effectLst/>
                        </a:rPr>
                        <a:t> and Feel)</a:t>
                      </a:r>
                      <a:endParaRPr lang="en-US" sz="1600" dirty="0">
                        <a:effectLst/>
                      </a:endParaRP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Swing hỗ trợ pluggable L&amp;F</a:t>
                      </a: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1081242">
                <a:tc>
                  <a:txBody>
                    <a:bodyPr/>
                    <a:lstStyle/>
                    <a:p>
                      <a:pPr fontAlgn="t"/>
                      <a:r>
                        <a:rPr lang="vi-VN" sz="1600">
                          <a:effectLst/>
                        </a:rPr>
                        <a:t>AWT cung cấp </a:t>
                      </a:r>
                      <a:r>
                        <a:rPr lang="vi-VN" sz="1600" b="1">
                          <a:effectLst/>
                        </a:rPr>
                        <a:t>ít thành phần hơn</a:t>
                      </a:r>
                      <a:r>
                        <a:rPr lang="vi-VN" sz="1600">
                          <a:effectLst/>
                        </a:rPr>
                        <a:t> Swing</a:t>
                      </a: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vi-VN" sz="1600">
                          <a:effectLst/>
                        </a:rPr>
                        <a:t>Swing cung cấp các thành phần mạnh mẽ hơn như table, list, scrollpanes, colorchooser, tabbedpane ...</a:t>
                      </a: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1555933">
                <a:tc>
                  <a:txBody>
                    <a:bodyPr/>
                    <a:lstStyle/>
                    <a:p>
                      <a:pPr fontAlgn="t"/>
                      <a:r>
                        <a:rPr lang="vi-VN" sz="1600">
                          <a:effectLst/>
                        </a:rPr>
                        <a:t>AWT </a:t>
                      </a:r>
                      <a:r>
                        <a:rPr lang="vi-VN" sz="1600" b="1">
                          <a:effectLst/>
                        </a:rPr>
                        <a:t>không theo sau</a:t>
                      </a:r>
                      <a:r>
                        <a:rPr lang="vi-VN" sz="1600">
                          <a:effectLst/>
                        </a:rPr>
                        <a:t> MVC (Model View Controller), ở đây model biểu diễn dữ liệu, view biểu diễn sự trình bày và controller hoạt động như một Interface giữa model và view</a:t>
                      </a: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dirty="0">
                          <a:effectLst/>
                        </a:rPr>
                        <a:t>Swing </a:t>
                      </a:r>
                      <a:r>
                        <a:rPr lang="en-US" sz="1600" b="1" dirty="0" err="1">
                          <a:effectLst/>
                        </a:rPr>
                        <a:t>theo</a:t>
                      </a:r>
                      <a:r>
                        <a:rPr lang="en-US" sz="1600" b="1" dirty="0">
                          <a:effectLst/>
                        </a:rPr>
                        <a:t> </a:t>
                      </a:r>
                      <a:r>
                        <a:rPr lang="en-US" sz="1600" b="1" dirty="0" err="1">
                          <a:effectLst/>
                        </a:rPr>
                        <a:t>sau</a:t>
                      </a:r>
                      <a:r>
                        <a:rPr lang="en-US" sz="1600" dirty="0">
                          <a:effectLst/>
                        </a:rPr>
                        <a:t> MVC</a:t>
                      </a:r>
                    </a:p>
                  </a:txBody>
                  <a:tcPr marL="65929" marR="65929" marT="65929" marB="65929">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83038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Cấu</a:t>
            </a:r>
            <a:r>
              <a:rPr lang="en-US" dirty="0"/>
              <a:t> </a:t>
            </a:r>
            <a:r>
              <a:rPr lang="en-US" dirty="0" err="1"/>
              <a:t>trúc</a:t>
            </a:r>
            <a:r>
              <a:rPr lang="en-US" dirty="0"/>
              <a:t> </a:t>
            </a:r>
            <a:r>
              <a:rPr lang="en-US" dirty="0" err="1"/>
              <a:t>thứ</a:t>
            </a:r>
            <a:r>
              <a:rPr lang="en-US" dirty="0"/>
              <a:t> </a:t>
            </a:r>
            <a:r>
              <a:rPr lang="en-US" dirty="0" err="1"/>
              <a:t>bậc</a:t>
            </a:r>
            <a:r>
              <a:rPr lang="en-US" dirty="0"/>
              <a:t> </a:t>
            </a:r>
            <a:r>
              <a:rPr lang="en-US" dirty="0" err="1"/>
              <a:t>của</a:t>
            </a:r>
            <a:r>
              <a:rPr lang="en-US" dirty="0"/>
              <a:t> </a:t>
            </a:r>
            <a:r>
              <a:rPr lang="en-US" dirty="0" err="1"/>
              <a:t>các</a:t>
            </a:r>
            <a:r>
              <a:rPr lang="en-US" dirty="0"/>
              <a:t> </a:t>
            </a:r>
            <a:r>
              <a:rPr lang="en-US" dirty="0" err="1"/>
              <a:t>lớp</a:t>
            </a:r>
            <a:r>
              <a:rPr lang="en-US" dirty="0"/>
              <a:t> </a:t>
            </a:r>
            <a:r>
              <a:rPr lang="en-US" dirty="0" err="1"/>
              <a:t>trong</a:t>
            </a:r>
            <a:r>
              <a:rPr lang="en-US" dirty="0"/>
              <a:t> Java Swing</a:t>
            </a:r>
            <a:br>
              <a:rPr lang="en-US" dirty="0"/>
            </a:br>
            <a:endParaRPr lang="en-US" dirty="0"/>
          </a:p>
        </p:txBody>
      </p:sp>
      <p:pic>
        <p:nvPicPr>
          <p:cNvPr id="2050" name="Picture 2" descr="Cáº¥u trÃºc Swi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20900" y="1482724"/>
            <a:ext cx="6756400" cy="4562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338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a:t>Các phương thức được sử dụng phổ biến của lớp Component</a:t>
            </a:r>
            <a:br>
              <a:rPr lang="vi-VN" dirty="0"/>
            </a:br>
            <a:endParaRPr lang="en-US" dirty="0"/>
          </a:p>
        </p:txBody>
      </p:sp>
      <p:sp>
        <p:nvSpPr>
          <p:cNvPr id="3" name="Content Placeholder 2"/>
          <p:cNvSpPr>
            <a:spLocks noGrp="1"/>
          </p:cNvSpPr>
          <p:nvPr>
            <p:ph idx="1"/>
          </p:nvPr>
        </p:nvSpPr>
        <p:spPr>
          <a:xfrm>
            <a:off x="838200" y="1825625"/>
            <a:ext cx="10515600" cy="1171575"/>
          </a:xfrm>
        </p:spPr>
        <p:txBody>
          <a:bodyPr/>
          <a:lstStyle/>
          <a:p>
            <a:r>
              <a:rPr lang="vi-VN" dirty="0"/>
              <a:t>Trong bảng sau, </a:t>
            </a:r>
            <a:r>
              <a:rPr lang="vi-VN" dirty="0" smtClean="0"/>
              <a:t>liệt </a:t>
            </a:r>
            <a:r>
              <a:rPr lang="vi-VN" dirty="0"/>
              <a:t>kê một số phương thức thường được sử dụng trong Java Swing.</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29617491"/>
              </p:ext>
            </p:extLst>
          </p:nvPr>
        </p:nvGraphicFramePr>
        <p:xfrm>
          <a:off x="1531937" y="2705894"/>
          <a:ext cx="8170863" cy="3555207"/>
        </p:xfrm>
        <a:graphic>
          <a:graphicData uri="http://schemas.openxmlformats.org/drawingml/2006/table">
            <a:tbl>
              <a:tblPr/>
              <a:tblGrid>
                <a:gridCol w="3263546"/>
                <a:gridCol w="4907317"/>
              </a:tblGrid>
              <a:tr h="513123">
                <a:tc>
                  <a:txBody>
                    <a:bodyPr/>
                    <a:lstStyle/>
                    <a:p>
                      <a:pPr algn="l" fontAlgn="t"/>
                      <a:r>
                        <a:rPr lang="vi-VN">
                          <a:effectLst/>
                        </a:rPr>
                        <a:t>Phương thức</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c>
                  <a:txBody>
                    <a:bodyPr/>
                    <a:lstStyle/>
                    <a:p>
                      <a:pPr algn="l" fontAlgn="t"/>
                      <a:r>
                        <a:rPr lang="en-US">
                          <a:effectLst/>
                        </a:rPr>
                        <a:t>Miêu tả</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r>
              <a:tr h="513123">
                <a:tc>
                  <a:txBody>
                    <a:bodyPr/>
                    <a:lstStyle/>
                    <a:p>
                      <a:pPr fontAlgn="t"/>
                      <a:r>
                        <a:rPr lang="en-US">
                          <a:effectLst/>
                        </a:rPr>
                        <a:t>public void add(Component c)</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a:effectLst/>
                        </a:rPr>
                        <a:t>Thêm một thành phần trên một thành phần khác</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842987">
                <a:tc>
                  <a:txBody>
                    <a:bodyPr/>
                    <a:lstStyle/>
                    <a:p>
                      <a:pPr fontAlgn="t"/>
                      <a:r>
                        <a:rPr lang="en-US">
                          <a:effectLst/>
                        </a:rPr>
                        <a:t>public void setSize(int width,int height)</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a:effectLst/>
                        </a:rPr>
                        <a:t>Thiết lập kích cỡ của thành phần</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842987">
                <a:tc>
                  <a:txBody>
                    <a:bodyPr/>
                    <a:lstStyle/>
                    <a:p>
                      <a:pPr fontAlgn="t"/>
                      <a:r>
                        <a:rPr lang="en-US">
                          <a:effectLst/>
                        </a:rPr>
                        <a:t>public void setLayout(LayoutManager m)</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a:effectLst/>
                        </a:rPr>
                        <a:t>Thiết lập Layout Manager cho thành phần</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842987">
                <a:tc>
                  <a:txBody>
                    <a:bodyPr/>
                    <a:lstStyle/>
                    <a:p>
                      <a:pPr fontAlgn="t"/>
                      <a:r>
                        <a:rPr lang="en-US">
                          <a:effectLst/>
                        </a:rPr>
                        <a:t>public void setVisible(boolean b)</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dirty="0" err="1">
                          <a:effectLst/>
                        </a:rPr>
                        <a:t>Thiết</a:t>
                      </a:r>
                      <a:r>
                        <a:rPr lang="en-US" dirty="0">
                          <a:effectLst/>
                        </a:rPr>
                        <a:t> </a:t>
                      </a:r>
                      <a:r>
                        <a:rPr lang="en-US" dirty="0" err="1">
                          <a:effectLst/>
                        </a:rPr>
                        <a:t>lập</a:t>
                      </a:r>
                      <a:r>
                        <a:rPr lang="en-US" dirty="0">
                          <a:effectLst/>
                        </a:rPr>
                        <a:t> </a:t>
                      </a:r>
                      <a:r>
                        <a:rPr lang="en-US" dirty="0" err="1">
                          <a:effectLst/>
                        </a:rPr>
                        <a:t>tính</a:t>
                      </a:r>
                      <a:r>
                        <a:rPr lang="en-US" dirty="0">
                          <a:effectLst/>
                        </a:rPr>
                        <a:t> </a:t>
                      </a:r>
                      <a:r>
                        <a:rPr lang="en-US" dirty="0" err="1">
                          <a:effectLst/>
                        </a:rPr>
                        <a:t>nhìn</a:t>
                      </a:r>
                      <a:r>
                        <a:rPr lang="en-US" dirty="0">
                          <a:effectLst/>
                        </a:rPr>
                        <a:t> </a:t>
                      </a:r>
                      <a:r>
                        <a:rPr lang="en-US" dirty="0" err="1">
                          <a:effectLst/>
                        </a:rPr>
                        <a:t>thấy</a:t>
                      </a:r>
                      <a:r>
                        <a:rPr lang="en-US" dirty="0">
                          <a:effectLst/>
                        </a:rPr>
                        <a:t> (visible) </a:t>
                      </a:r>
                      <a:r>
                        <a:rPr lang="en-US" dirty="0" err="1">
                          <a:effectLst/>
                        </a:rPr>
                        <a:t>của</a:t>
                      </a:r>
                      <a:r>
                        <a:rPr lang="en-US" dirty="0">
                          <a:effectLst/>
                        </a:rPr>
                        <a:t> </a:t>
                      </a:r>
                      <a:r>
                        <a:rPr lang="en-US" dirty="0" err="1">
                          <a:effectLst/>
                        </a:rPr>
                        <a:t>thành</a:t>
                      </a:r>
                      <a:r>
                        <a:rPr lang="en-US" dirty="0">
                          <a:effectLst/>
                        </a:rPr>
                        <a:t> </a:t>
                      </a:r>
                      <a:r>
                        <a:rPr lang="en-US" dirty="0" err="1">
                          <a:effectLst/>
                        </a:rPr>
                        <a:t>phần</a:t>
                      </a:r>
                      <a:r>
                        <a:rPr lang="en-US" dirty="0">
                          <a:effectLst/>
                        </a:rPr>
                        <a:t>. Theo </a:t>
                      </a:r>
                      <a:r>
                        <a:rPr lang="en-US" dirty="0" err="1">
                          <a:effectLst/>
                        </a:rPr>
                        <a:t>mặc</a:t>
                      </a:r>
                      <a:r>
                        <a:rPr lang="en-US" dirty="0">
                          <a:effectLst/>
                        </a:rPr>
                        <a:t> </a:t>
                      </a:r>
                      <a:r>
                        <a:rPr lang="en-US" dirty="0" err="1">
                          <a:effectLst/>
                        </a:rPr>
                        <a:t>định</a:t>
                      </a:r>
                      <a:r>
                        <a:rPr lang="en-US" dirty="0">
                          <a:effectLst/>
                        </a:rPr>
                        <a:t> </a:t>
                      </a:r>
                      <a:r>
                        <a:rPr lang="en-US" dirty="0" err="1">
                          <a:effectLst/>
                        </a:rPr>
                        <a:t>là</a:t>
                      </a:r>
                      <a:r>
                        <a:rPr lang="en-US" dirty="0">
                          <a:effectLst/>
                        </a:rPr>
                        <a:t> false</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32440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Một số ví dụ cơ bản về Java Swing</a:t>
            </a:r>
            <a:br>
              <a:rPr lang="vi-VN" dirty="0"/>
            </a:br>
            <a:endParaRPr lang="en-US" dirty="0"/>
          </a:p>
        </p:txBody>
      </p:sp>
      <p:sp>
        <p:nvSpPr>
          <p:cNvPr id="3" name="Content Placeholder 2"/>
          <p:cNvSpPr>
            <a:spLocks noGrp="1"/>
          </p:cNvSpPr>
          <p:nvPr>
            <p:ph idx="1"/>
          </p:nvPr>
        </p:nvSpPr>
        <p:spPr/>
        <p:txBody>
          <a:bodyPr/>
          <a:lstStyle/>
          <a:p>
            <a:r>
              <a:rPr lang="vi-VN" dirty="0"/>
              <a:t>Có hai cách để tạo một Frame:</a:t>
            </a:r>
          </a:p>
          <a:p>
            <a:r>
              <a:rPr lang="en-US" dirty="0" smtClean="0"/>
              <a:t>T</a:t>
            </a:r>
            <a:r>
              <a:rPr lang="vi-VN" dirty="0" smtClean="0"/>
              <a:t>ạo </a:t>
            </a:r>
            <a:r>
              <a:rPr lang="en-US" dirty="0" err="1" smtClean="0"/>
              <a:t>bởi</a:t>
            </a:r>
            <a:r>
              <a:rPr lang="en-US" dirty="0" smtClean="0"/>
              <a:t> </a:t>
            </a:r>
            <a:r>
              <a:rPr lang="vi-VN" dirty="0" smtClean="0"/>
              <a:t>đối </a:t>
            </a:r>
            <a:r>
              <a:rPr lang="vi-VN" dirty="0"/>
              <a:t>tượng của lớp Frame (quan hệ kết hợp - Association)</a:t>
            </a:r>
          </a:p>
          <a:p>
            <a:r>
              <a:rPr lang="en-US" dirty="0" smtClean="0"/>
              <a:t>K</a:t>
            </a:r>
            <a:r>
              <a:rPr lang="vi-VN" dirty="0" smtClean="0"/>
              <a:t>ế </a:t>
            </a:r>
            <a:r>
              <a:rPr lang="vi-VN" dirty="0"/>
              <a:t>thừa lớp Frame (quan hệ kế thừa - inheritance)</a:t>
            </a:r>
          </a:p>
          <a:p>
            <a:r>
              <a:rPr lang="vi-VN" dirty="0"/>
              <a:t>Bạn có thể viết code của Swing bên trong phương thức main(), constructor hoặc bất cứ phương thức nào khác.</a:t>
            </a:r>
          </a:p>
          <a:p>
            <a:pPr marL="0" indent="0">
              <a:buNone/>
            </a:pPr>
            <a:endParaRPr lang="en-US" dirty="0"/>
          </a:p>
        </p:txBody>
      </p:sp>
    </p:spTree>
    <p:extLst>
      <p:ext uri="{BB962C8B-B14F-4D97-AF65-F5344CB8AC3E}">
        <p14:creationId xmlns:p14="http://schemas.microsoft.com/office/powerpoint/2010/main" val="3378244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4301"/>
            <a:ext cx="10515600" cy="1449388"/>
          </a:xfrm>
        </p:spPr>
        <p:txBody>
          <a:bodyPr>
            <a:noAutofit/>
          </a:bodyPr>
          <a:lstStyle/>
          <a:p>
            <a:r>
              <a:rPr lang="vi-VN" sz="2800" dirty="0"/>
              <a:t>Ví dụ</a:t>
            </a:r>
            <a:br>
              <a:rPr lang="vi-VN" sz="2800" dirty="0"/>
            </a:br>
            <a:r>
              <a:rPr lang="vi-VN" sz="2800" dirty="0"/>
              <a:t>Trong chương trình ví dụ về Java Swing sau, chúng ta tạo một button và thêm nó trên đối tượng JFrame bên trong phương thức main().</a:t>
            </a:r>
            <a:br>
              <a:rPr lang="vi-VN" sz="2800" dirty="0"/>
            </a:br>
            <a:endParaRPr lang="en-US" sz="2800" dirty="0"/>
          </a:p>
        </p:txBody>
      </p:sp>
      <p:pic>
        <p:nvPicPr>
          <p:cNvPr id="5" name="Content Placeholder 4"/>
          <p:cNvPicPr>
            <a:picLocks noGrp="1" noChangeAspect="1"/>
          </p:cNvPicPr>
          <p:nvPr>
            <p:ph idx="1"/>
          </p:nvPr>
        </p:nvPicPr>
        <p:blipFill>
          <a:blip r:embed="rId2"/>
          <a:stretch>
            <a:fillRect/>
          </a:stretch>
        </p:blipFill>
        <p:spPr>
          <a:xfrm>
            <a:off x="966787" y="1404144"/>
            <a:ext cx="9942513" cy="5136356"/>
          </a:xfrm>
          <a:prstGeom prst="rect">
            <a:avLst/>
          </a:prstGeom>
        </p:spPr>
      </p:pic>
    </p:spTree>
    <p:extLst>
      <p:ext uri="{BB962C8B-B14F-4D97-AF65-F5344CB8AC3E}">
        <p14:creationId xmlns:p14="http://schemas.microsoft.com/office/powerpoint/2010/main" val="1379309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TotalTime>
  <Words>2888</Words>
  <Application>Microsoft Office PowerPoint</Application>
  <PresentationFormat>Widescreen</PresentationFormat>
  <Paragraphs>385</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Calibri Light</vt:lpstr>
      <vt:lpstr>Open Sans</vt:lpstr>
      <vt:lpstr>Times New Roman</vt:lpstr>
      <vt:lpstr>Wingdings</vt:lpstr>
      <vt:lpstr>Office Theme</vt:lpstr>
      <vt:lpstr>Chương 2</vt:lpstr>
      <vt:lpstr>Bài 1: AWT VÀ SWING TRONG JAVA </vt:lpstr>
      <vt:lpstr>Giới thiệu thư viện AWT</vt:lpstr>
      <vt:lpstr>Giới thiệu thư viện Swing</vt:lpstr>
      <vt:lpstr>Điểm khác nhau giữa AWT và Swing </vt:lpstr>
      <vt:lpstr>Cấu trúc thứ bậc của các lớp trong Java Swing </vt:lpstr>
      <vt:lpstr>Các phương thức được sử dụng phổ biến của lớp Component </vt:lpstr>
      <vt:lpstr>Một số ví dụ cơ bản về Java Swing </vt:lpstr>
      <vt:lpstr>Ví dụ Trong chương trình ví dụ về Java Swing sau, chúng ta tạo một button và thêm nó trên đối tượng JFrame bên trong phương thức main(). </vt:lpstr>
      <vt:lpstr>Ví dụ về Swing bởi quan hệ kết hợp bên trong Constructor </vt:lpstr>
      <vt:lpstr>Ví dụ về Swing bởi quan hệ kế thừa </vt:lpstr>
      <vt:lpstr>Các component cơ bản của AWT</vt:lpstr>
      <vt:lpstr>Một số đối tượng container trong java</vt:lpstr>
      <vt:lpstr>Layout manager</vt:lpstr>
      <vt:lpstr>Bài 2: Thiết kế GUI và xử lý biến cố sự kiện cho chương trình Java.</vt:lpstr>
      <vt:lpstr>1. Tạo khung chứa cửa sổ chương trình</vt:lpstr>
      <vt:lpstr>2. Tạo hệ thống thực đơn</vt:lpstr>
      <vt:lpstr>Ví dụ: Tạo hệ thống menu cho chương trình Calculator</vt:lpstr>
      <vt:lpstr>PowerPoint Presentation</vt:lpstr>
      <vt:lpstr>Cách bố cục các thành phần trong khung chứa</vt:lpstr>
      <vt:lpstr>BorderLayout</vt:lpstr>
      <vt:lpstr>PowerPoint Presentation</vt:lpstr>
      <vt:lpstr>PowerPoint Presentation</vt:lpstr>
      <vt:lpstr>PowerPoint Presentation</vt:lpstr>
      <vt:lpstr>PowerPoint Presentation</vt:lpstr>
      <vt:lpstr>4. Mô hình xử lý sự kiện</vt:lpstr>
      <vt:lpstr>PowerPoint Presentation</vt:lpstr>
      <vt:lpstr>PowerPoint Presentation</vt:lpstr>
      <vt:lpstr>5. Xử lý sự kiện chuột</vt:lpstr>
      <vt:lpstr>Ví dụ: Chương trình tên MouseTracker bên dưới minh họa việc dùng những phương thức của các interfaces MouseListener và MouseMotionListener để “bẫy” và xử lý các sự kiện chuột tương ứng.</vt:lpstr>
      <vt:lpstr>PowerPoint Presentation</vt:lpstr>
      <vt:lpstr>6. Xử lý sự kiện bàn phím</vt:lpstr>
      <vt:lpstr>Ví dụ: minh họa việc xử lý sự kiện chuột thông qua các phương thức của interface KeyListener. Lớp KeyDemo bên dưới hiện thực interface KeyListener, vì vậy tất cả 3 phương thức trong KeyListener phải được cài đặt trong chương trình.</vt:lpstr>
      <vt:lpstr>PowerPoint Presentation</vt:lpstr>
      <vt:lpstr>Sinh viên làm từ ví dụ 1 đến ví dụ 5 trang 115 đến trang 127 trong ebook.</vt:lpstr>
      <vt:lpstr>Giao diện demo</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Phần 2</dc:title>
  <dc:creator>Elite</dc:creator>
  <cp:lastModifiedBy>Elite</cp:lastModifiedBy>
  <cp:revision>45</cp:revision>
  <dcterms:created xsi:type="dcterms:W3CDTF">2016-12-20T02:57:03Z</dcterms:created>
  <dcterms:modified xsi:type="dcterms:W3CDTF">2018-09-27T08:38:46Z</dcterms:modified>
</cp:coreProperties>
</file>